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6"/>
  </p:notesMasterIdLst>
  <p:handoutMasterIdLst>
    <p:handoutMasterId r:id="rId57"/>
  </p:handoutMasterIdLst>
  <p:sldIdLst>
    <p:sldId id="690" r:id="rId2"/>
    <p:sldId id="688" r:id="rId3"/>
    <p:sldId id="691" r:id="rId4"/>
    <p:sldId id="689" r:id="rId5"/>
    <p:sldId id="692" r:id="rId6"/>
    <p:sldId id="693" r:id="rId7"/>
    <p:sldId id="685" r:id="rId8"/>
    <p:sldId id="694" r:id="rId9"/>
    <p:sldId id="695" r:id="rId10"/>
    <p:sldId id="686" r:id="rId11"/>
    <p:sldId id="696" r:id="rId12"/>
    <p:sldId id="439" r:id="rId13"/>
    <p:sldId id="629" r:id="rId14"/>
    <p:sldId id="630" r:id="rId15"/>
    <p:sldId id="631" r:id="rId16"/>
    <p:sldId id="632" r:id="rId17"/>
    <p:sldId id="633" r:id="rId18"/>
    <p:sldId id="634" r:id="rId19"/>
    <p:sldId id="635" r:id="rId20"/>
    <p:sldId id="671" r:id="rId21"/>
    <p:sldId id="636" r:id="rId22"/>
    <p:sldId id="672" r:id="rId23"/>
    <p:sldId id="637" r:id="rId24"/>
    <p:sldId id="638" r:id="rId25"/>
    <p:sldId id="639" r:id="rId26"/>
    <p:sldId id="640" r:id="rId27"/>
    <p:sldId id="651" r:id="rId28"/>
    <p:sldId id="674" r:id="rId29"/>
    <p:sldId id="652" r:id="rId30"/>
    <p:sldId id="675" r:id="rId31"/>
    <p:sldId id="654" r:id="rId32"/>
    <p:sldId id="676" r:id="rId33"/>
    <p:sldId id="673" r:id="rId34"/>
    <p:sldId id="656" r:id="rId35"/>
    <p:sldId id="657" r:id="rId36"/>
    <p:sldId id="655" r:id="rId37"/>
    <p:sldId id="658" r:id="rId38"/>
    <p:sldId id="677" r:id="rId39"/>
    <p:sldId id="669" r:id="rId40"/>
    <p:sldId id="678" r:id="rId41"/>
    <p:sldId id="668" r:id="rId42"/>
    <p:sldId id="679" r:id="rId43"/>
    <p:sldId id="670" r:id="rId44"/>
    <p:sldId id="680" r:id="rId45"/>
    <p:sldId id="659" r:id="rId46"/>
    <p:sldId id="665" r:id="rId47"/>
    <p:sldId id="666" r:id="rId48"/>
    <p:sldId id="667" r:id="rId49"/>
    <p:sldId id="660" r:id="rId50"/>
    <p:sldId id="661" r:id="rId51"/>
    <p:sldId id="662" r:id="rId52"/>
    <p:sldId id="663" r:id="rId53"/>
    <p:sldId id="664" r:id="rId54"/>
    <p:sldId id="681" r:id="rId5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7" autoAdjust="0"/>
    <p:restoredTop sz="69456" autoAdjust="0"/>
  </p:normalViewPr>
  <p:slideViewPr>
    <p:cSldViewPr>
      <p:cViewPr varScale="1">
        <p:scale>
          <a:sx n="59" d="100"/>
          <a:sy n="59" d="100"/>
        </p:scale>
        <p:origin x="206" y="72"/>
      </p:cViewPr>
      <p:guideLst>
        <p:guide orient="horz" pos="2160"/>
        <p:guide pos="2880"/>
      </p:guideLst>
    </p:cSldViewPr>
  </p:slideViewPr>
  <p:outlineViewPr>
    <p:cViewPr>
      <p:scale>
        <a:sx n="33" d="100"/>
        <a:sy n="33" d="100"/>
      </p:scale>
      <p:origin x="0" y="-158"/>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3/13/2022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extLst>
      <p:ext uri="{BB962C8B-B14F-4D97-AF65-F5344CB8AC3E}">
        <p14:creationId xmlns:p14="http://schemas.microsoft.com/office/powerpoint/2010/main" val="1394908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151889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199495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2343605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397799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389667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6821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244575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112753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2059811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101236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52530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335486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1915683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1252104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608072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379431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919509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135618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411895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2754211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extLst>
      <p:ext uri="{BB962C8B-B14F-4D97-AF65-F5344CB8AC3E}">
        <p14:creationId xmlns:p14="http://schemas.microsoft.com/office/powerpoint/2010/main" val="2352090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3086763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extLst>
      <p:ext uri="{BB962C8B-B14F-4D97-AF65-F5344CB8AC3E}">
        <p14:creationId xmlns:p14="http://schemas.microsoft.com/office/powerpoint/2010/main" val="192903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47</a:t>
            </a:fld>
            <a:endParaRPr lang="en-US" altLang="zh-CN"/>
          </a:p>
        </p:txBody>
      </p:sp>
    </p:spTree>
    <p:extLst>
      <p:ext uri="{BB962C8B-B14F-4D97-AF65-F5344CB8AC3E}">
        <p14:creationId xmlns:p14="http://schemas.microsoft.com/office/powerpoint/2010/main" val="1695162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48</a:t>
            </a:fld>
            <a:endParaRPr lang="en-US" altLang="zh-CN"/>
          </a:p>
        </p:txBody>
      </p:sp>
    </p:spTree>
    <p:extLst>
      <p:ext uri="{BB962C8B-B14F-4D97-AF65-F5344CB8AC3E}">
        <p14:creationId xmlns:p14="http://schemas.microsoft.com/office/powerpoint/2010/main" val="3343138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49</a:t>
            </a:fld>
            <a:endParaRPr lang="en-US" altLang="zh-CN"/>
          </a:p>
        </p:txBody>
      </p:sp>
    </p:spTree>
    <p:extLst>
      <p:ext uri="{BB962C8B-B14F-4D97-AF65-F5344CB8AC3E}">
        <p14:creationId xmlns:p14="http://schemas.microsoft.com/office/powerpoint/2010/main" val="2538201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50</a:t>
            </a:fld>
            <a:endParaRPr lang="en-US" altLang="zh-CN"/>
          </a:p>
        </p:txBody>
      </p:sp>
    </p:spTree>
    <p:extLst>
      <p:ext uri="{BB962C8B-B14F-4D97-AF65-F5344CB8AC3E}">
        <p14:creationId xmlns:p14="http://schemas.microsoft.com/office/powerpoint/2010/main" val="4103818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51</a:t>
            </a:fld>
            <a:endParaRPr lang="en-US" altLang="zh-CN"/>
          </a:p>
        </p:txBody>
      </p:sp>
    </p:spTree>
    <p:extLst>
      <p:ext uri="{BB962C8B-B14F-4D97-AF65-F5344CB8AC3E}">
        <p14:creationId xmlns:p14="http://schemas.microsoft.com/office/powerpoint/2010/main" val="3363946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52</a:t>
            </a:fld>
            <a:endParaRPr lang="en-US" altLang="zh-CN"/>
          </a:p>
        </p:txBody>
      </p:sp>
    </p:spTree>
    <p:extLst>
      <p:ext uri="{BB962C8B-B14F-4D97-AF65-F5344CB8AC3E}">
        <p14:creationId xmlns:p14="http://schemas.microsoft.com/office/powerpoint/2010/main" val="232261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112732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71529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314045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54840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275407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79786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2022-03-13</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2022-03-13</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4.tmp"/><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tags" Target="../tags/tag42.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image" Target="../media/image4.tmp"/><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slideLayout" Target="../slideLayouts/slideLayout3.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image" Target="../media/image4.tmp"/><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slideLayout" Target="../slideLayouts/slideLayout3.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tags" Target="../tags/tag74.xml"/><Relationship Id="rId10" Type="http://schemas.openxmlformats.org/officeDocument/2006/relationships/tags" Target="../tags/tag69.xml"/><Relationship Id="rId19" Type="http://schemas.openxmlformats.org/officeDocument/2006/relationships/image" Target="../media/image4.tmp"/><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s/_rels/slide21.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slideLayout" Target="../slideLayouts/slideLayout3.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 Type="http://schemas.openxmlformats.org/officeDocument/2006/relationships/tags" Target="../tags/tag78.xml"/><Relationship Id="rId16" Type="http://schemas.openxmlformats.org/officeDocument/2006/relationships/tags" Target="../tags/tag92.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tags" Target="../tags/tag91.xml"/><Relationship Id="rId10" Type="http://schemas.openxmlformats.org/officeDocument/2006/relationships/tags" Target="../tags/tag86.xml"/><Relationship Id="rId19" Type="http://schemas.openxmlformats.org/officeDocument/2006/relationships/image" Target="../media/image4.tmp"/><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22.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slideLayout" Target="../slideLayouts/slideLayout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image" Target="../media/image4.tmp"/><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slideLayout" Target="../slideLayouts/slideLayout3.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tags" Target="../tags/tag127.xml"/><Relationship Id="rId2" Type="http://schemas.openxmlformats.org/officeDocument/2006/relationships/tags" Target="../tags/tag112.xml"/><Relationship Id="rId16" Type="http://schemas.openxmlformats.org/officeDocument/2006/relationships/tags" Target="../tags/tag126.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19" Type="http://schemas.openxmlformats.org/officeDocument/2006/relationships/image" Target="../media/image4.tmp"/><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38.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slideLayout" Target="../slideLayouts/slideLayout3.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 Type="http://schemas.openxmlformats.org/officeDocument/2006/relationships/tags" Target="../tags/tag129.xml"/><Relationship Id="rId16" Type="http://schemas.openxmlformats.org/officeDocument/2006/relationships/tags" Target="../tags/tag143.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tags" Target="../tags/tag142.xml"/><Relationship Id="rId10" Type="http://schemas.openxmlformats.org/officeDocument/2006/relationships/tags" Target="../tags/tag137.xml"/><Relationship Id="rId19" Type="http://schemas.openxmlformats.org/officeDocument/2006/relationships/image" Target="../media/image4.tmp"/><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s>
</file>

<file path=ppt/slides/_rels/slide39.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slideLayout" Target="../slideLayouts/slideLayout3.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 Type="http://schemas.openxmlformats.org/officeDocument/2006/relationships/tags" Target="../tags/tag146.xml"/><Relationship Id="rId16" Type="http://schemas.openxmlformats.org/officeDocument/2006/relationships/tags" Target="../tags/tag160.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tags" Target="../tags/tag159.xml"/><Relationship Id="rId10" Type="http://schemas.openxmlformats.org/officeDocument/2006/relationships/tags" Target="../tags/tag154.xml"/><Relationship Id="rId19" Type="http://schemas.openxmlformats.org/officeDocument/2006/relationships/image" Target="../media/image4.tmp"/><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18" Type="http://schemas.openxmlformats.org/officeDocument/2006/relationships/slideLayout" Target="../slideLayouts/slideLayout3.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tags" Target="../tags/tag173.xml"/><Relationship Id="rId17" Type="http://schemas.openxmlformats.org/officeDocument/2006/relationships/tags" Target="../tags/tag178.xml"/><Relationship Id="rId2" Type="http://schemas.openxmlformats.org/officeDocument/2006/relationships/tags" Target="../tags/tag163.xml"/><Relationship Id="rId16" Type="http://schemas.openxmlformats.org/officeDocument/2006/relationships/tags" Target="../tags/tag177.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tags" Target="../tags/tag176.xml"/><Relationship Id="rId10" Type="http://schemas.openxmlformats.org/officeDocument/2006/relationships/tags" Target="../tags/tag171.xml"/><Relationship Id="rId19" Type="http://schemas.openxmlformats.org/officeDocument/2006/relationships/image" Target="../media/image4.tmp"/><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s>
</file>

<file path=ppt/slides/_rels/slide41.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tags" Target="../tags/tag191.xml"/><Relationship Id="rId18" Type="http://schemas.openxmlformats.org/officeDocument/2006/relationships/slideLayout" Target="../slideLayouts/slideLayout3.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tags" Target="../tags/tag180.xml"/><Relationship Id="rId16" Type="http://schemas.openxmlformats.org/officeDocument/2006/relationships/tags" Target="../tags/tag194.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tags" Target="../tags/tag193.xml"/><Relationship Id="rId10" Type="http://schemas.openxmlformats.org/officeDocument/2006/relationships/tags" Target="../tags/tag188.xml"/><Relationship Id="rId19" Type="http://schemas.openxmlformats.org/officeDocument/2006/relationships/image" Target="../media/image4.tmp"/><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s>
</file>

<file path=ppt/slides/_rels/slide42.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tags" Target="../tags/tag208.xml"/><Relationship Id="rId18" Type="http://schemas.openxmlformats.org/officeDocument/2006/relationships/slideLayout" Target="../slideLayouts/slideLayout3.xml"/><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tags" Target="../tags/tag212.xml"/><Relationship Id="rId2" Type="http://schemas.openxmlformats.org/officeDocument/2006/relationships/tags" Target="../tags/tag197.xml"/><Relationship Id="rId16" Type="http://schemas.openxmlformats.org/officeDocument/2006/relationships/tags" Target="../tags/tag211.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5" Type="http://schemas.openxmlformats.org/officeDocument/2006/relationships/tags" Target="../tags/tag210.xml"/><Relationship Id="rId10" Type="http://schemas.openxmlformats.org/officeDocument/2006/relationships/tags" Target="../tags/tag205.xml"/><Relationship Id="rId19" Type="http://schemas.openxmlformats.org/officeDocument/2006/relationships/image" Target="../media/image4.tmp"/><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s>
</file>

<file path=ppt/slides/_rels/slide43.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18" Type="http://schemas.openxmlformats.org/officeDocument/2006/relationships/slideLayout" Target="../slideLayouts/slideLayout3.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tags" Target="../tags/tag229.xml"/><Relationship Id="rId2" Type="http://schemas.openxmlformats.org/officeDocument/2006/relationships/tags" Target="../tags/tag214.xml"/><Relationship Id="rId16" Type="http://schemas.openxmlformats.org/officeDocument/2006/relationships/tags" Target="../tags/tag228.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tags" Target="../tags/tag227.xml"/><Relationship Id="rId10" Type="http://schemas.openxmlformats.org/officeDocument/2006/relationships/tags" Target="../tags/tag222.xml"/><Relationship Id="rId19" Type="http://schemas.openxmlformats.org/officeDocument/2006/relationships/image" Target="../media/image4.tmp"/><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s/_rels/slide44.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slideLayout" Target="../slideLayouts/slideLayout3.xml"/><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 Type="http://schemas.openxmlformats.org/officeDocument/2006/relationships/tags" Target="../tags/tag231.xml"/><Relationship Id="rId16" Type="http://schemas.openxmlformats.org/officeDocument/2006/relationships/tags" Target="../tags/tag245.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image" Target="../media/image4.tmp"/><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tags" Target="../tags/tag259.xml"/><Relationship Id="rId18" Type="http://schemas.openxmlformats.org/officeDocument/2006/relationships/slideLayout" Target="../slideLayouts/slideLayout3.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tags" Target="../tags/tag263.xml"/><Relationship Id="rId2" Type="http://schemas.openxmlformats.org/officeDocument/2006/relationships/tags" Target="../tags/tag248.xml"/><Relationship Id="rId16" Type="http://schemas.openxmlformats.org/officeDocument/2006/relationships/tags" Target="../tags/tag262.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tags" Target="../tags/tag261.xml"/><Relationship Id="rId10" Type="http://schemas.openxmlformats.org/officeDocument/2006/relationships/tags" Target="../tags/tag256.xml"/><Relationship Id="rId19" Type="http://schemas.openxmlformats.org/officeDocument/2006/relationships/image" Target="../media/image4.tmp"/><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s>
</file>

<file path=ppt/slides/_rels/slide54.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slideLayout" Target="../slideLayouts/slideLayout3.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 Type="http://schemas.openxmlformats.org/officeDocument/2006/relationships/tags" Target="../tags/tag265.xml"/><Relationship Id="rId16" Type="http://schemas.openxmlformats.org/officeDocument/2006/relationships/tags" Target="../tags/tag279.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10" Type="http://schemas.openxmlformats.org/officeDocument/2006/relationships/tags" Target="../tags/tag273.xml"/><Relationship Id="rId19" Type="http://schemas.openxmlformats.org/officeDocument/2006/relationships/image" Target="../media/image4.tmp"/><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第一章 云计算概述</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8" name="副标题 7">
            <a:extLst>
              <a:ext uri="{FF2B5EF4-FFF2-40B4-BE49-F238E27FC236}">
                <a16:creationId xmlns:a16="http://schemas.microsoft.com/office/drawing/2014/main" id="{8ECD309B-00A7-432F-8A7E-575DA4553003}"/>
              </a:ext>
            </a:extLst>
          </p:cNvPr>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第二次课：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2022</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02</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23</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extLst>
      <p:ext uri="{BB962C8B-B14F-4D97-AF65-F5344CB8AC3E}">
        <p14:creationId xmlns:p14="http://schemas.microsoft.com/office/powerpoint/2010/main" val="40076817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0B95B-1A8A-4E89-B605-CA21E479EFD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如下属于云计算特有风险的是：</a:t>
            </a:r>
          </a:p>
        </p:txBody>
      </p:sp>
      <p:sp>
        <p:nvSpPr>
          <p:cNvPr id="5" name="文本框 4">
            <a:extLst>
              <a:ext uri="{FF2B5EF4-FFF2-40B4-BE49-F238E27FC236}">
                <a16:creationId xmlns:a16="http://schemas.microsoft.com/office/drawing/2014/main" id="{69C96849-12EE-408F-9F16-DFC54108D8FE}"/>
              </a:ext>
            </a:extLst>
          </p:cNvPr>
          <p:cNvSpPr txBox="1"/>
          <p:nvPr>
            <p:custDataLst>
              <p:tags r:id="rId3"/>
            </p:custDataLst>
          </p:nvPr>
        </p:nvSpPr>
        <p:spPr>
          <a:xfrm>
            <a:off x="1828800" y="24208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疫情引起的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资源无法人工维护。</a:t>
            </a:r>
          </a:p>
        </p:txBody>
      </p:sp>
      <p:sp>
        <p:nvSpPr>
          <p:cNvPr id="6" name="文本框 5">
            <a:extLst>
              <a:ext uri="{FF2B5EF4-FFF2-40B4-BE49-F238E27FC236}">
                <a16:creationId xmlns:a16="http://schemas.microsoft.com/office/drawing/2014/main" id="{446D46C6-5EDA-4D54-9C14-4C761988728A}"/>
              </a:ext>
            </a:extLst>
          </p:cNvPr>
          <p:cNvSpPr txBox="1"/>
          <p:nvPr>
            <p:custDataLst>
              <p:tags r:id="rId4"/>
            </p:custDataLst>
          </p:nvPr>
        </p:nvSpPr>
        <p:spPr>
          <a:xfrm>
            <a:off x="1828800" y="2992388"/>
            <a:ext cx="66316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不同云用户信任边界重叠引起的安全风险。</a:t>
            </a:r>
          </a:p>
        </p:txBody>
      </p:sp>
      <p:sp>
        <p:nvSpPr>
          <p:cNvPr id="7" name="文本框 6">
            <a:extLst>
              <a:ext uri="{FF2B5EF4-FFF2-40B4-BE49-F238E27FC236}">
                <a16:creationId xmlns:a16="http://schemas.microsoft.com/office/drawing/2014/main" id="{D5D6E5AC-A6BE-479C-8A74-20DAE876F585}"/>
              </a:ext>
            </a:extLst>
          </p:cNvPr>
          <p:cNvSpPr txBox="1"/>
          <p:nvPr>
            <p:custDataLst>
              <p:tags r:id="rId5"/>
            </p:custDataLst>
          </p:nvPr>
        </p:nvSpPr>
        <p:spPr>
          <a:xfrm>
            <a:off x="1828800" y="35638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云用户无法对使用的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资源完全控制。</a:t>
            </a:r>
          </a:p>
        </p:txBody>
      </p:sp>
      <p:sp>
        <p:nvSpPr>
          <p:cNvPr id="8" name="文本框 7">
            <a:extLst>
              <a:ext uri="{FF2B5EF4-FFF2-40B4-BE49-F238E27FC236}">
                <a16:creationId xmlns:a16="http://schemas.microsoft.com/office/drawing/2014/main" id="{0CA46FF3-D420-4C90-A2FE-D3B2179AE0C2}"/>
              </a:ext>
            </a:extLst>
          </p:cNvPr>
          <p:cNvSpPr txBox="1"/>
          <p:nvPr>
            <p:custDataLst>
              <p:tags r:id="rId6"/>
            </p:custDataLst>
          </p:nvPr>
        </p:nvSpPr>
        <p:spPr>
          <a:xfrm>
            <a:off x="1828800" y="4135388"/>
            <a:ext cx="6559624"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云的私有特征可能会抑制云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资源的移植。</a:t>
            </a:r>
          </a:p>
        </p:txBody>
      </p:sp>
      <p:sp>
        <p:nvSpPr>
          <p:cNvPr id="9" name="矩形 8">
            <a:extLst>
              <a:ext uri="{FF2B5EF4-FFF2-40B4-BE49-F238E27FC236}">
                <a16:creationId xmlns:a16="http://schemas.microsoft.com/office/drawing/2014/main" id="{EDB3DB8F-A413-4653-83E1-AA0642F25880}"/>
              </a:ext>
            </a:extLst>
          </p:cNvPr>
          <p:cNvSpPr>
            <a:spLocks noChangeAspect="1"/>
          </p:cNvSpPr>
          <p:nvPr>
            <p:custDataLst>
              <p:tags r:id="rId7"/>
            </p:custDataLst>
          </p:nvPr>
        </p:nvSpPr>
        <p:spPr>
          <a:xfrm>
            <a:off x="1114425" y="24851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0072C82F-A118-499C-90B5-2B28E8FE15B3}"/>
              </a:ext>
            </a:extLst>
          </p:cNvPr>
          <p:cNvSpPr>
            <a:spLocks noChangeAspect="1"/>
          </p:cNvSpPr>
          <p:nvPr>
            <p:custDataLst>
              <p:tags r:id="rId8"/>
            </p:custDataLst>
          </p:nvPr>
        </p:nvSpPr>
        <p:spPr>
          <a:xfrm>
            <a:off x="1114425" y="30566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54603EA-6CD2-4A9F-8A59-D2357414CF55}"/>
              </a:ext>
            </a:extLst>
          </p:cNvPr>
          <p:cNvSpPr>
            <a:spLocks noChangeAspect="1"/>
          </p:cNvSpPr>
          <p:nvPr>
            <p:custDataLst>
              <p:tags r:id="rId9"/>
            </p:custDataLst>
          </p:nvPr>
        </p:nvSpPr>
        <p:spPr>
          <a:xfrm>
            <a:off x="1114425" y="36281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80B32F8-D259-4A00-8E91-FF68EAB4FFCA}"/>
              </a:ext>
            </a:extLst>
          </p:cNvPr>
          <p:cNvSpPr>
            <a:spLocks noChangeAspect="1"/>
          </p:cNvSpPr>
          <p:nvPr>
            <p:custDataLst>
              <p:tags r:id="rId10"/>
            </p:custDataLst>
          </p:nvPr>
        </p:nvSpPr>
        <p:spPr>
          <a:xfrm>
            <a:off x="1114425" y="41996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E0B64A1-83D3-4172-B268-D843C86F53D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68361A8E-E866-4369-8119-61445783B105}"/>
              </a:ext>
            </a:extLst>
          </p:cNvPr>
          <p:cNvSpPr txBox="1"/>
          <p:nvPr>
            <p:custDataLst>
              <p:tags r:id="rId12"/>
            </p:custDataLst>
          </p:nvPr>
        </p:nvSpPr>
        <p:spPr>
          <a:xfrm>
            <a:off x="1828800" y="4706888"/>
            <a:ext cx="6487616"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数据存储的地理位置引起的法律法规问题。</a:t>
            </a:r>
          </a:p>
        </p:txBody>
      </p:sp>
      <p:sp>
        <p:nvSpPr>
          <p:cNvPr id="21" name="矩形 20">
            <a:extLst>
              <a:ext uri="{FF2B5EF4-FFF2-40B4-BE49-F238E27FC236}">
                <a16:creationId xmlns:a16="http://schemas.microsoft.com/office/drawing/2014/main" id="{BA683E8E-45D9-451C-8EFD-47CA644F8A1A}"/>
              </a:ext>
            </a:extLst>
          </p:cNvPr>
          <p:cNvSpPr>
            <a:spLocks noChangeAspect="1"/>
          </p:cNvSpPr>
          <p:nvPr>
            <p:custDataLst>
              <p:tags r:id="rId13"/>
            </p:custDataLst>
          </p:nvPr>
        </p:nvSpPr>
        <p:spPr>
          <a:xfrm>
            <a:off x="1114425" y="47711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文本框 21">
            <a:extLst>
              <a:ext uri="{FF2B5EF4-FFF2-40B4-BE49-F238E27FC236}">
                <a16:creationId xmlns:a16="http://schemas.microsoft.com/office/drawing/2014/main" id="{E4D10C3A-4C13-4E3B-AB78-020F4698C608}"/>
              </a:ext>
            </a:extLst>
          </p:cNvPr>
          <p:cNvSpPr txBox="1"/>
          <p:nvPr>
            <p:custDataLst>
              <p:tags r:id="rId14"/>
            </p:custDataLst>
          </p:nvPr>
        </p:nvSpPr>
        <p:spPr>
          <a:xfrm>
            <a:off x="1828800" y="52783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地震、台风等引起的数据破坏。</a:t>
            </a:r>
          </a:p>
        </p:txBody>
      </p:sp>
      <p:sp>
        <p:nvSpPr>
          <p:cNvPr id="23" name="矩形 22">
            <a:extLst>
              <a:ext uri="{FF2B5EF4-FFF2-40B4-BE49-F238E27FC236}">
                <a16:creationId xmlns:a16="http://schemas.microsoft.com/office/drawing/2014/main" id="{A072EF6A-FAC9-4F33-8A1A-9815EC499180}"/>
              </a:ext>
            </a:extLst>
          </p:cNvPr>
          <p:cNvSpPr>
            <a:spLocks noChangeAspect="1"/>
          </p:cNvSpPr>
          <p:nvPr>
            <p:custDataLst>
              <p:tags r:id="rId15"/>
            </p:custDataLst>
          </p:nvPr>
        </p:nvSpPr>
        <p:spPr>
          <a:xfrm>
            <a:off x="1114425" y="53426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DC584F7B-2981-40C7-828E-30FBDDCBC8AD}"/>
              </a:ext>
            </a:extLst>
          </p:cNvPr>
          <p:cNvGrpSpPr/>
          <p:nvPr>
            <p:custDataLst>
              <p:tags r:id="rId16"/>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A19AB3B3-CB3F-4631-832B-0CC0F556A995}"/>
                </a:ext>
              </a:extLst>
            </p:cNvPr>
            <p:cNvSpPr/>
            <p:nvPr>
              <p:custDataLst>
                <p:tags r:id="rId1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5CC3BF-9D96-45A8-AAD8-55D004AD8103}"/>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D03C577-D441-4D1D-AB96-29BB47929CC0}"/>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3B757BB-CA9D-4D3B-9404-F2BBD0FBF310}"/>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338E47-08A8-4FBE-B15B-435782CC2333}"/>
              </a:ext>
            </a:extLst>
          </p:cNvPr>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85952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0B95B-1A8A-4E89-B605-CA21E479EFD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如下属于云计算特有风险的是：</a:t>
            </a:r>
          </a:p>
        </p:txBody>
      </p:sp>
      <p:sp>
        <p:nvSpPr>
          <p:cNvPr id="5" name="文本框 4">
            <a:extLst>
              <a:ext uri="{FF2B5EF4-FFF2-40B4-BE49-F238E27FC236}">
                <a16:creationId xmlns:a16="http://schemas.microsoft.com/office/drawing/2014/main" id="{69C96849-12EE-408F-9F16-DFC54108D8FE}"/>
              </a:ext>
            </a:extLst>
          </p:cNvPr>
          <p:cNvSpPr txBox="1"/>
          <p:nvPr>
            <p:custDataLst>
              <p:tags r:id="rId3"/>
            </p:custDataLst>
          </p:nvPr>
        </p:nvSpPr>
        <p:spPr>
          <a:xfrm>
            <a:off x="1828800" y="24208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疫情引起的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资源无法人工维护。</a:t>
            </a:r>
          </a:p>
        </p:txBody>
      </p:sp>
      <p:sp>
        <p:nvSpPr>
          <p:cNvPr id="6" name="文本框 5">
            <a:extLst>
              <a:ext uri="{FF2B5EF4-FFF2-40B4-BE49-F238E27FC236}">
                <a16:creationId xmlns:a16="http://schemas.microsoft.com/office/drawing/2014/main" id="{446D46C6-5EDA-4D54-9C14-4C761988728A}"/>
              </a:ext>
            </a:extLst>
          </p:cNvPr>
          <p:cNvSpPr txBox="1"/>
          <p:nvPr>
            <p:custDataLst>
              <p:tags r:id="rId4"/>
            </p:custDataLst>
          </p:nvPr>
        </p:nvSpPr>
        <p:spPr>
          <a:xfrm>
            <a:off x="1828800" y="2992388"/>
            <a:ext cx="66316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不同云用户信任边界重叠引起的安全风险。</a:t>
            </a:r>
          </a:p>
        </p:txBody>
      </p:sp>
      <p:sp>
        <p:nvSpPr>
          <p:cNvPr id="7" name="文本框 6">
            <a:extLst>
              <a:ext uri="{FF2B5EF4-FFF2-40B4-BE49-F238E27FC236}">
                <a16:creationId xmlns:a16="http://schemas.microsoft.com/office/drawing/2014/main" id="{D5D6E5AC-A6BE-479C-8A74-20DAE876F585}"/>
              </a:ext>
            </a:extLst>
          </p:cNvPr>
          <p:cNvSpPr txBox="1"/>
          <p:nvPr>
            <p:custDataLst>
              <p:tags r:id="rId5"/>
            </p:custDataLst>
          </p:nvPr>
        </p:nvSpPr>
        <p:spPr>
          <a:xfrm>
            <a:off x="1828800" y="35638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云用户无法对使用的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资源完全控制。</a:t>
            </a:r>
          </a:p>
        </p:txBody>
      </p:sp>
      <p:sp>
        <p:nvSpPr>
          <p:cNvPr id="8" name="文本框 7">
            <a:extLst>
              <a:ext uri="{FF2B5EF4-FFF2-40B4-BE49-F238E27FC236}">
                <a16:creationId xmlns:a16="http://schemas.microsoft.com/office/drawing/2014/main" id="{0CA46FF3-D420-4C90-A2FE-D3B2179AE0C2}"/>
              </a:ext>
            </a:extLst>
          </p:cNvPr>
          <p:cNvSpPr txBox="1"/>
          <p:nvPr>
            <p:custDataLst>
              <p:tags r:id="rId6"/>
            </p:custDataLst>
          </p:nvPr>
        </p:nvSpPr>
        <p:spPr>
          <a:xfrm>
            <a:off x="1828800" y="4135388"/>
            <a:ext cx="6559624"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云的私有特征可能会抑制云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资源的移植。</a:t>
            </a:r>
          </a:p>
        </p:txBody>
      </p:sp>
      <p:sp>
        <p:nvSpPr>
          <p:cNvPr id="9" name="矩形 8">
            <a:extLst>
              <a:ext uri="{FF2B5EF4-FFF2-40B4-BE49-F238E27FC236}">
                <a16:creationId xmlns:a16="http://schemas.microsoft.com/office/drawing/2014/main" id="{EDB3DB8F-A413-4653-83E1-AA0642F25880}"/>
              </a:ext>
            </a:extLst>
          </p:cNvPr>
          <p:cNvSpPr>
            <a:spLocks noChangeAspect="1"/>
          </p:cNvSpPr>
          <p:nvPr>
            <p:custDataLst>
              <p:tags r:id="rId7"/>
            </p:custDataLst>
          </p:nvPr>
        </p:nvSpPr>
        <p:spPr>
          <a:xfrm>
            <a:off x="1114425" y="24851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0072C82F-A118-499C-90B5-2B28E8FE15B3}"/>
              </a:ext>
            </a:extLst>
          </p:cNvPr>
          <p:cNvSpPr>
            <a:spLocks noChangeAspect="1"/>
          </p:cNvSpPr>
          <p:nvPr>
            <p:custDataLst>
              <p:tags r:id="rId8"/>
            </p:custDataLst>
          </p:nvPr>
        </p:nvSpPr>
        <p:spPr>
          <a:xfrm>
            <a:off x="1114425" y="3056681"/>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A54603EA-6CD2-4A9F-8A59-D2357414CF55}"/>
              </a:ext>
            </a:extLst>
          </p:cNvPr>
          <p:cNvSpPr>
            <a:spLocks noChangeAspect="1"/>
          </p:cNvSpPr>
          <p:nvPr>
            <p:custDataLst>
              <p:tags r:id="rId9"/>
            </p:custDataLst>
          </p:nvPr>
        </p:nvSpPr>
        <p:spPr>
          <a:xfrm>
            <a:off x="1114425" y="3628181"/>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380B32F8-D259-4A00-8E91-FF68EAB4FFCA}"/>
              </a:ext>
            </a:extLst>
          </p:cNvPr>
          <p:cNvSpPr>
            <a:spLocks noChangeAspect="1"/>
          </p:cNvSpPr>
          <p:nvPr>
            <p:custDataLst>
              <p:tags r:id="rId10"/>
            </p:custDataLst>
          </p:nvPr>
        </p:nvSpPr>
        <p:spPr>
          <a:xfrm>
            <a:off x="1114425" y="4199681"/>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E0B64A1-83D3-4172-B268-D843C86F53D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68361A8E-E866-4369-8119-61445783B105}"/>
              </a:ext>
            </a:extLst>
          </p:cNvPr>
          <p:cNvSpPr txBox="1"/>
          <p:nvPr>
            <p:custDataLst>
              <p:tags r:id="rId12"/>
            </p:custDataLst>
          </p:nvPr>
        </p:nvSpPr>
        <p:spPr>
          <a:xfrm>
            <a:off x="1828800" y="4706888"/>
            <a:ext cx="6487616"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数据存储的地理位置引起的法律法规问题。</a:t>
            </a:r>
          </a:p>
        </p:txBody>
      </p:sp>
      <p:sp>
        <p:nvSpPr>
          <p:cNvPr id="21" name="矩形 20">
            <a:extLst>
              <a:ext uri="{FF2B5EF4-FFF2-40B4-BE49-F238E27FC236}">
                <a16:creationId xmlns:a16="http://schemas.microsoft.com/office/drawing/2014/main" id="{BA683E8E-45D9-451C-8EFD-47CA644F8A1A}"/>
              </a:ext>
            </a:extLst>
          </p:cNvPr>
          <p:cNvSpPr>
            <a:spLocks noChangeAspect="1"/>
          </p:cNvSpPr>
          <p:nvPr>
            <p:custDataLst>
              <p:tags r:id="rId13"/>
            </p:custDataLst>
          </p:nvPr>
        </p:nvSpPr>
        <p:spPr>
          <a:xfrm>
            <a:off x="1114425" y="4771181"/>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文本框 21">
            <a:extLst>
              <a:ext uri="{FF2B5EF4-FFF2-40B4-BE49-F238E27FC236}">
                <a16:creationId xmlns:a16="http://schemas.microsoft.com/office/drawing/2014/main" id="{E4D10C3A-4C13-4E3B-AB78-020F4698C608}"/>
              </a:ext>
            </a:extLst>
          </p:cNvPr>
          <p:cNvSpPr txBox="1"/>
          <p:nvPr>
            <p:custDataLst>
              <p:tags r:id="rId14"/>
            </p:custDataLst>
          </p:nvPr>
        </p:nvSpPr>
        <p:spPr>
          <a:xfrm>
            <a:off x="1828800" y="5278388"/>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地震、台风等引起的数据破坏。</a:t>
            </a:r>
          </a:p>
        </p:txBody>
      </p:sp>
      <p:sp>
        <p:nvSpPr>
          <p:cNvPr id="23" name="矩形 22">
            <a:extLst>
              <a:ext uri="{FF2B5EF4-FFF2-40B4-BE49-F238E27FC236}">
                <a16:creationId xmlns:a16="http://schemas.microsoft.com/office/drawing/2014/main" id="{A072EF6A-FAC9-4F33-8A1A-9815EC499180}"/>
              </a:ext>
            </a:extLst>
          </p:cNvPr>
          <p:cNvSpPr>
            <a:spLocks noChangeAspect="1"/>
          </p:cNvSpPr>
          <p:nvPr>
            <p:custDataLst>
              <p:tags r:id="rId15"/>
            </p:custDataLst>
          </p:nvPr>
        </p:nvSpPr>
        <p:spPr>
          <a:xfrm>
            <a:off x="1114425" y="53426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DC584F7B-2981-40C7-828E-30FBDDCBC8AD}"/>
              </a:ext>
            </a:extLst>
          </p:cNvPr>
          <p:cNvGrpSpPr/>
          <p:nvPr>
            <p:custDataLst>
              <p:tags r:id="rId16"/>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A19AB3B3-CB3F-4631-832B-0CC0F556A995}"/>
                </a:ext>
              </a:extLst>
            </p:cNvPr>
            <p:cNvSpPr/>
            <p:nvPr>
              <p:custDataLst>
                <p:tags r:id="rId18"/>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55CC3BF-9D96-45A8-AAD8-55D004AD8103}"/>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D03C577-D441-4D1D-AB96-29BB47929CC0}"/>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3B757BB-CA9D-4D3B-9404-F2BBD0FBF310}"/>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338E47-08A8-4FBE-B15B-435782CC2333}"/>
              </a:ext>
            </a:extLst>
          </p:cNvPr>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9458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第二章 基本概念与模型</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副标题 7">
            <a:extLst>
              <a:ext uri="{FF2B5EF4-FFF2-40B4-BE49-F238E27FC236}">
                <a16:creationId xmlns:a16="http://schemas.microsoft.com/office/drawing/2014/main" id="{C753B11A-9B3E-439A-AB94-396BEE782F73}"/>
              </a:ext>
            </a:extLst>
          </p:cNvPr>
          <p:cNvSpPr txBox="1">
            <a:spLocks/>
          </p:cNvSpPr>
          <p:nvPr/>
        </p:nvSpPr>
        <p:spPr>
          <a:xfrm>
            <a:off x="1143000" y="461853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sz="1600" dirty="0">
                <a:solidFill>
                  <a:srgbClr val="000000"/>
                </a:solidFill>
                <a:latin typeface="微软雅黑" panose="020B0503020204020204" pitchFamily="34" charset="-122"/>
                <a:ea typeface="微软雅黑" panose="020B0503020204020204" pitchFamily="34" charset="-122"/>
              </a:rPr>
              <a:t>第二次课：</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2022</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02</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23</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基本概念和模型</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340768"/>
            <a:ext cx="8784976" cy="27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provider)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：提供基于云的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资源的组织机构。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云提供者要依据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负责向云用户保证云服务可用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提供必要管理和行政职责，</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保证整个云基础设施的持续运行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云提供者通常</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拥有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资源，但也会</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从其它云提供者那里租来的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consumer)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：是组织机构或人，他们与云提供者签订正式合同或者约定，使用云提供者提供的可用的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云用户使用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云服务用户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cloud service consumer)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来访问云服务。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495EF0C1-5F02-44B0-976E-F81E718A2508}"/>
              </a:ext>
            </a:extLst>
          </p:cNvPr>
          <p:cNvPicPr>
            <a:picLocks noChangeAspect="1"/>
          </p:cNvPicPr>
          <p:nvPr/>
        </p:nvPicPr>
        <p:blipFill>
          <a:blip r:embed="rId3"/>
          <a:stretch>
            <a:fillRect/>
          </a:stretch>
        </p:blipFill>
        <p:spPr>
          <a:xfrm>
            <a:off x="2123728" y="4334036"/>
            <a:ext cx="4543458" cy="22717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4736686" cy="1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service owner)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：在法律上拥有云服务的个人或组织。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云服务拥有者可以是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，也可以是拥有该云服务所在云的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948F4DE-9F24-4E2C-B1F2-1011CD1BA5D5}"/>
              </a:ext>
            </a:extLst>
          </p:cNvPr>
          <p:cNvPicPr>
            <a:picLocks noChangeAspect="1"/>
          </p:cNvPicPr>
          <p:nvPr/>
        </p:nvPicPr>
        <p:blipFill>
          <a:blip r:embed="rId3"/>
          <a:stretch>
            <a:fillRect/>
          </a:stretch>
        </p:blipFill>
        <p:spPr>
          <a:xfrm>
            <a:off x="4916198" y="1223438"/>
            <a:ext cx="4078654" cy="2381250"/>
          </a:xfrm>
          <a:prstGeom prst="rect">
            <a:avLst/>
          </a:prstGeom>
        </p:spPr>
      </p:pic>
      <p:pic>
        <p:nvPicPr>
          <p:cNvPr id="5" name="图片 4">
            <a:extLst>
              <a:ext uri="{FF2B5EF4-FFF2-40B4-BE49-F238E27FC236}">
                <a16:creationId xmlns:a16="http://schemas.microsoft.com/office/drawing/2014/main" id="{ED19566E-8F68-462E-AED8-1D8FB058CB95}"/>
              </a:ext>
            </a:extLst>
          </p:cNvPr>
          <p:cNvPicPr>
            <a:picLocks noChangeAspect="1"/>
          </p:cNvPicPr>
          <p:nvPr/>
        </p:nvPicPr>
        <p:blipFill>
          <a:blip r:embed="rId4"/>
          <a:stretch>
            <a:fillRect/>
          </a:stretch>
        </p:blipFill>
        <p:spPr>
          <a:xfrm>
            <a:off x="2195736" y="3913933"/>
            <a:ext cx="5976664" cy="2641057"/>
          </a:xfrm>
          <a:prstGeom prst="rect">
            <a:avLst/>
          </a:prstGeom>
        </p:spPr>
      </p:pic>
    </p:spTree>
    <p:extLst>
      <p:ext uri="{BB962C8B-B14F-4D97-AF65-F5344CB8AC3E}">
        <p14:creationId xmlns:p14="http://schemas.microsoft.com/office/powerpoint/2010/main" val="424919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74566"/>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resource administrator)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：负责管理基于云的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资源（包括云服务）的人或组织。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云资源管理者可以是云服务所属的云的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云用户或云提供者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云资源管理者可以是签订了合约来管理基于云的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第三方组织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DA100CE0-775C-45DF-8494-B38FE80DB412}"/>
              </a:ext>
            </a:extLst>
          </p:cNvPr>
          <p:cNvPicPr>
            <a:picLocks noChangeAspect="1"/>
          </p:cNvPicPr>
          <p:nvPr/>
        </p:nvPicPr>
        <p:blipFill>
          <a:blip r:embed="rId3"/>
          <a:stretch>
            <a:fillRect/>
          </a:stretch>
        </p:blipFill>
        <p:spPr>
          <a:xfrm>
            <a:off x="107504" y="3620581"/>
            <a:ext cx="4092733" cy="2448272"/>
          </a:xfrm>
          <a:prstGeom prst="rect">
            <a:avLst/>
          </a:prstGeom>
        </p:spPr>
      </p:pic>
      <p:pic>
        <p:nvPicPr>
          <p:cNvPr id="9" name="图片 8">
            <a:extLst>
              <a:ext uri="{FF2B5EF4-FFF2-40B4-BE49-F238E27FC236}">
                <a16:creationId xmlns:a16="http://schemas.microsoft.com/office/drawing/2014/main" id="{943AD73A-3EBE-406F-BA40-4CADDF631DBA}"/>
              </a:ext>
            </a:extLst>
          </p:cNvPr>
          <p:cNvPicPr>
            <a:picLocks noChangeAspect="1"/>
          </p:cNvPicPr>
          <p:nvPr/>
        </p:nvPicPr>
        <p:blipFill>
          <a:blip r:embed="rId4"/>
          <a:stretch>
            <a:fillRect/>
          </a:stretch>
        </p:blipFill>
        <p:spPr>
          <a:xfrm>
            <a:off x="4139952" y="3134194"/>
            <a:ext cx="5004048" cy="2887094"/>
          </a:xfrm>
          <a:prstGeom prst="rect">
            <a:avLst/>
          </a:prstGeom>
        </p:spPr>
      </p:pic>
    </p:spTree>
    <p:extLst>
      <p:ext uri="{BB962C8B-B14F-4D97-AF65-F5344CB8AC3E}">
        <p14:creationId xmlns:p14="http://schemas.microsoft.com/office/powerpoint/2010/main" val="301036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92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其他角色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云审计者</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auditor)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：对云环境进行独立评估的第三方，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典型责任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包括安全控制评估、隐私影响以及性能评估，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主要目的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是提供对云环境的公平评价（和可能的背书），帮助加强云用户和云提供者之间的信任关系。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云代理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broker)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：承担管理和协商云用户和云提供者之间的云服务使用的责任，其提供的仲裁服务包括服务调解、聚合和仲裁。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云运营商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carrier)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：负责提供云用户和云提供者之间的线路级连接，通常由网络和电信提供商担任。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7255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71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(organizational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物理范围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，指由一家组织拥有和管理的</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资源集合</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组织边界表示该组织的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资产和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资源，不表示组织实际的边界。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(trust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：是一个逻辑范围，通常会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跨越物理边界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资源受信任的程度。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当组织角色是云用户时，要访问基于云的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资源时，需要将信任扩展到该组织的物理边界之外，把部分云环境包括进来。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5628B58-BAF5-4A9C-849D-A707EBF4E319}"/>
              </a:ext>
            </a:extLst>
          </p:cNvPr>
          <p:cNvPicPr>
            <a:picLocks noChangeAspect="1"/>
          </p:cNvPicPr>
          <p:nvPr/>
        </p:nvPicPr>
        <p:blipFill>
          <a:blip r:embed="rId3"/>
          <a:stretch>
            <a:fillRect/>
          </a:stretch>
        </p:blipFill>
        <p:spPr>
          <a:xfrm>
            <a:off x="395536" y="4192749"/>
            <a:ext cx="4392488" cy="2519549"/>
          </a:xfrm>
          <a:prstGeom prst="rect">
            <a:avLst/>
          </a:prstGeom>
        </p:spPr>
      </p:pic>
      <p:pic>
        <p:nvPicPr>
          <p:cNvPr id="3" name="图片 2">
            <a:extLst>
              <a:ext uri="{FF2B5EF4-FFF2-40B4-BE49-F238E27FC236}">
                <a16:creationId xmlns:a16="http://schemas.microsoft.com/office/drawing/2014/main" id="{FA34C6D5-B24D-4A7F-93B8-B9DB652833E7}"/>
              </a:ext>
            </a:extLst>
          </p:cNvPr>
          <p:cNvPicPr>
            <a:picLocks noChangeAspect="1"/>
          </p:cNvPicPr>
          <p:nvPr/>
        </p:nvPicPr>
        <p:blipFill>
          <a:blip r:embed="rId4"/>
          <a:stretch>
            <a:fillRect/>
          </a:stretch>
        </p:blipFill>
        <p:spPr>
          <a:xfrm>
            <a:off x="5004048" y="4220521"/>
            <a:ext cx="3744416" cy="2426141"/>
          </a:xfrm>
          <a:prstGeom prst="rect">
            <a:avLst/>
          </a:prstGeom>
        </p:spPr>
      </p:pic>
    </p:spTree>
    <p:extLst>
      <p:ext uri="{BB962C8B-B14F-4D97-AF65-F5344CB8AC3E}">
        <p14:creationId xmlns:p14="http://schemas.microsoft.com/office/powerpoint/2010/main" val="388127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6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与基于云的交互和关系相关的常见角色包括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代表着一个组织拥有和管理的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资源的物理范围。</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是逻辑范围，包括一个组织信任的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9854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9619B1-5D8E-4A34-A413-434CE65264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以下属于云角色的是：</a:t>
            </a:r>
          </a:p>
        </p:txBody>
      </p:sp>
      <p:sp>
        <p:nvSpPr>
          <p:cNvPr id="5" name="文本框 4">
            <a:extLst>
              <a:ext uri="{FF2B5EF4-FFF2-40B4-BE49-F238E27FC236}">
                <a16:creationId xmlns:a16="http://schemas.microsoft.com/office/drawing/2014/main" id="{2AD2F36D-303B-4157-B1DF-85CE8B81FFF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云公司法人</a:t>
            </a:r>
          </a:p>
        </p:txBody>
      </p:sp>
      <p:sp>
        <p:nvSpPr>
          <p:cNvPr id="6" name="文本框 5">
            <a:extLst>
              <a:ext uri="{FF2B5EF4-FFF2-40B4-BE49-F238E27FC236}">
                <a16:creationId xmlns:a16="http://schemas.microsoft.com/office/drawing/2014/main" id="{7E825E32-69C0-4B2F-887E-07A792ECF6D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云用户</a:t>
            </a:r>
          </a:p>
        </p:txBody>
      </p:sp>
      <p:sp>
        <p:nvSpPr>
          <p:cNvPr id="7" name="文本框 6">
            <a:extLst>
              <a:ext uri="{FF2B5EF4-FFF2-40B4-BE49-F238E27FC236}">
                <a16:creationId xmlns:a16="http://schemas.microsoft.com/office/drawing/2014/main" id="{6AC3387F-2206-43CE-9A40-401C72A44434}"/>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云公司客户</a:t>
            </a:r>
          </a:p>
        </p:txBody>
      </p:sp>
      <p:sp>
        <p:nvSpPr>
          <p:cNvPr id="8" name="文本框 7">
            <a:extLst>
              <a:ext uri="{FF2B5EF4-FFF2-40B4-BE49-F238E27FC236}">
                <a16:creationId xmlns:a16="http://schemas.microsoft.com/office/drawing/2014/main" id="{7787B7BA-2EC9-4DC5-96BA-63BECAE7867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云使用者</a:t>
            </a:r>
          </a:p>
        </p:txBody>
      </p:sp>
      <p:sp>
        <p:nvSpPr>
          <p:cNvPr id="9" name="椭圆 8">
            <a:extLst>
              <a:ext uri="{FF2B5EF4-FFF2-40B4-BE49-F238E27FC236}">
                <a16:creationId xmlns:a16="http://schemas.microsoft.com/office/drawing/2014/main" id="{674898E8-C7E8-43E2-9E6A-60F1146F68A3}"/>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A965D1D-FE1F-4F6F-8B87-5EC25E88E6C4}"/>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F94DBF1-7495-4BB0-9395-4F4C63CB1C29}"/>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C5635-1035-4009-A087-160E45C03C6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979DC12-A8AE-4782-AC10-16E8DF58FEF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B16A80CF-478F-46A9-AE43-65AAF5D7172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7C1A3F-300D-49E3-AC70-7284BB1EC37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8609DCD-FC75-4A67-9241-9C8EFA60AC6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969AB7-5B9C-46D1-A3BD-FFF8330ACC4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E62FEF4-A852-446B-88D1-57636A05CE0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BEED731-FE83-4AC4-BE2E-89770AE5E65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228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31602" y="692696"/>
            <a:ext cx="8712968" cy="22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188" lvl="1" indent="-357188">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产生背景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体现了云计算需求并导致其形成的主要商业驱动力：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容量规划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降低成本</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组织灵活性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影响并启发了云计算关键特征的主要技术创新：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集群技术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网格计算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传统虚拟化技术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1443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9619B1-5D8E-4A34-A413-434CE652643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以下属于云角色的是：</a:t>
            </a:r>
          </a:p>
        </p:txBody>
      </p:sp>
      <p:sp>
        <p:nvSpPr>
          <p:cNvPr id="5" name="文本框 4">
            <a:extLst>
              <a:ext uri="{FF2B5EF4-FFF2-40B4-BE49-F238E27FC236}">
                <a16:creationId xmlns:a16="http://schemas.microsoft.com/office/drawing/2014/main" id="{2AD2F36D-303B-4157-B1DF-85CE8B81FFF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云公司法人</a:t>
            </a:r>
          </a:p>
        </p:txBody>
      </p:sp>
      <p:sp>
        <p:nvSpPr>
          <p:cNvPr id="6" name="文本框 5">
            <a:extLst>
              <a:ext uri="{FF2B5EF4-FFF2-40B4-BE49-F238E27FC236}">
                <a16:creationId xmlns:a16="http://schemas.microsoft.com/office/drawing/2014/main" id="{7E825E32-69C0-4B2F-887E-07A792ECF6D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云用户</a:t>
            </a:r>
          </a:p>
        </p:txBody>
      </p:sp>
      <p:sp>
        <p:nvSpPr>
          <p:cNvPr id="7" name="文本框 6">
            <a:extLst>
              <a:ext uri="{FF2B5EF4-FFF2-40B4-BE49-F238E27FC236}">
                <a16:creationId xmlns:a16="http://schemas.microsoft.com/office/drawing/2014/main" id="{6AC3387F-2206-43CE-9A40-401C72A44434}"/>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云公司客户</a:t>
            </a:r>
          </a:p>
        </p:txBody>
      </p:sp>
      <p:sp>
        <p:nvSpPr>
          <p:cNvPr id="8" name="文本框 7">
            <a:extLst>
              <a:ext uri="{FF2B5EF4-FFF2-40B4-BE49-F238E27FC236}">
                <a16:creationId xmlns:a16="http://schemas.microsoft.com/office/drawing/2014/main" id="{7787B7BA-2EC9-4DC5-96BA-63BECAE78677}"/>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云使用者</a:t>
            </a:r>
          </a:p>
        </p:txBody>
      </p:sp>
      <p:sp>
        <p:nvSpPr>
          <p:cNvPr id="9" name="椭圆 8">
            <a:extLst>
              <a:ext uri="{FF2B5EF4-FFF2-40B4-BE49-F238E27FC236}">
                <a16:creationId xmlns:a16="http://schemas.microsoft.com/office/drawing/2014/main" id="{674898E8-C7E8-43E2-9E6A-60F1146F68A3}"/>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A965D1D-FE1F-4F6F-8B87-5EC25E88E6C4}"/>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F94DBF1-7495-4BB0-9395-4F4C63CB1C29}"/>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21C5635-1035-4009-A087-160E45C03C6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979DC12-A8AE-4782-AC10-16E8DF58FEFB}"/>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B16A80CF-478F-46A9-AE43-65AAF5D7172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7C1A3F-300D-49E3-AC70-7284BB1EC37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8609DCD-FC75-4A67-9241-9C8EFA60AC6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8969AB7-5B9C-46D1-A3BD-FFF8330ACC4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E62FEF4-A852-446B-88D1-57636A05CE0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BEED731-FE83-4AC4-BE2E-89770AE5E65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19744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06CDBB-DABE-4F82-8F2A-E546D5BA866F}"/>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以下关于云边界表述正确的是：</a:t>
            </a:r>
          </a:p>
        </p:txBody>
      </p:sp>
      <p:sp>
        <p:nvSpPr>
          <p:cNvPr id="5" name="文本框 4">
            <a:extLst>
              <a:ext uri="{FF2B5EF4-FFF2-40B4-BE49-F238E27FC236}">
                <a16:creationId xmlns:a16="http://schemas.microsoft.com/office/drawing/2014/main" id="{473658F9-073F-4087-A6FB-A56B6FE5B8C0}"/>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组织边界是物理边界。</a:t>
            </a:r>
          </a:p>
        </p:txBody>
      </p:sp>
      <p:sp>
        <p:nvSpPr>
          <p:cNvPr id="6" name="文本框 5">
            <a:extLst>
              <a:ext uri="{FF2B5EF4-FFF2-40B4-BE49-F238E27FC236}">
                <a16:creationId xmlns:a16="http://schemas.microsoft.com/office/drawing/2014/main" id="{E7225DB9-C056-4A53-ACF8-3F9D63C6949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组织边界是逻辑边界。</a:t>
            </a:r>
          </a:p>
        </p:txBody>
      </p:sp>
      <p:sp>
        <p:nvSpPr>
          <p:cNvPr id="7" name="文本框 6">
            <a:extLst>
              <a:ext uri="{FF2B5EF4-FFF2-40B4-BE49-F238E27FC236}">
                <a16:creationId xmlns:a16="http://schemas.microsoft.com/office/drawing/2014/main" id="{66C801B7-5329-4AC1-8090-4D6DB75E0002}"/>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信任边界是物理边界。</a:t>
            </a:r>
          </a:p>
        </p:txBody>
      </p:sp>
      <p:sp>
        <p:nvSpPr>
          <p:cNvPr id="8" name="文本框 7">
            <a:extLst>
              <a:ext uri="{FF2B5EF4-FFF2-40B4-BE49-F238E27FC236}">
                <a16:creationId xmlns:a16="http://schemas.microsoft.com/office/drawing/2014/main" id="{CE85D5CD-F8BA-4B55-A3B6-DCA33EEB2A6F}"/>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信任边界是逻辑边界。</a:t>
            </a:r>
          </a:p>
        </p:txBody>
      </p:sp>
      <p:sp>
        <p:nvSpPr>
          <p:cNvPr id="9" name="矩形 8">
            <a:extLst>
              <a:ext uri="{FF2B5EF4-FFF2-40B4-BE49-F238E27FC236}">
                <a16:creationId xmlns:a16="http://schemas.microsoft.com/office/drawing/2014/main" id="{FED5A9ED-0D9B-4865-A4A8-A1EEE4F93BBF}"/>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0E53C887-A182-45CA-B45D-8C961A6ACAD9}"/>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69C31B6E-CBCE-4875-9D71-E61D3982F17C}"/>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F6FEBAA-B67E-4947-94D9-401FE0C94EC4}"/>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98E44EF-59E7-4318-8299-F626E676250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B10DB67-2E5B-4170-933E-BEF4013D171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B5D1CECA-8B73-4A08-BCA2-C4046981297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F7DAFA8-DF69-48C4-ACDC-E1E4079B1EF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774EB9C-24D6-46B8-90D0-D301701C23C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14800EE3-58AD-4D73-814F-419DBCE3D88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0E0201A-5E04-4DDA-A731-593E9B87D66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7795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06CDBB-DABE-4F82-8F2A-E546D5BA866F}"/>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以下关于云边界表述正确的是：</a:t>
            </a:r>
          </a:p>
        </p:txBody>
      </p:sp>
      <p:sp>
        <p:nvSpPr>
          <p:cNvPr id="5" name="文本框 4">
            <a:extLst>
              <a:ext uri="{FF2B5EF4-FFF2-40B4-BE49-F238E27FC236}">
                <a16:creationId xmlns:a16="http://schemas.microsoft.com/office/drawing/2014/main" id="{473658F9-073F-4087-A6FB-A56B6FE5B8C0}"/>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组织边界是物理边界。</a:t>
            </a:r>
          </a:p>
        </p:txBody>
      </p:sp>
      <p:sp>
        <p:nvSpPr>
          <p:cNvPr id="6" name="文本框 5">
            <a:extLst>
              <a:ext uri="{FF2B5EF4-FFF2-40B4-BE49-F238E27FC236}">
                <a16:creationId xmlns:a16="http://schemas.microsoft.com/office/drawing/2014/main" id="{E7225DB9-C056-4A53-ACF8-3F9D63C6949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组织边界是逻辑边界。</a:t>
            </a:r>
          </a:p>
        </p:txBody>
      </p:sp>
      <p:sp>
        <p:nvSpPr>
          <p:cNvPr id="7" name="文本框 6">
            <a:extLst>
              <a:ext uri="{FF2B5EF4-FFF2-40B4-BE49-F238E27FC236}">
                <a16:creationId xmlns:a16="http://schemas.microsoft.com/office/drawing/2014/main" id="{66C801B7-5329-4AC1-8090-4D6DB75E0002}"/>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信任边界是物理边界。</a:t>
            </a:r>
          </a:p>
        </p:txBody>
      </p:sp>
      <p:sp>
        <p:nvSpPr>
          <p:cNvPr id="8" name="文本框 7">
            <a:extLst>
              <a:ext uri="{FF2B5EF4-FFF2-40B4-BE49-F238E27FC236}">
                <a16:creationId xmlns:a16="http://schemas.microsoft.com/office/drawing/2014/main" id="{CE85D5CD-F8BA-4B55-A3B6-DCA33EEB2A6F}"/>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信任边界是逻辑边界。</a:t>
            </a:r>
          </a:p>
        </p:txBody>
      </p:sp>
      <p:sp>
        <p:nvSpPr>
          <p:cNvPr id="9" name="矩形 8">
            <a:extLst>
              <a:ext uri="{FF2B5EF4-FFF2-40B4-BE49-F238E27FC236}">
                <a16:creationId xmlns:a16="http://schemas.microsoft.com/office/drawing/2014/main" id="{FED5A9ED-0D9B-4865-A4A8-A1EEE4F93BBF}"/>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0E53C887-A182-45CA-B45D-8C961A6ACAD9}"/>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69C31B6E-CBCE-4875-9D71-E61D3982F17C}"/>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F6FEBAA-B67E-4947-94D9-401FE0C94EC4}"/>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98E44EF-59E7-4318-8299-F626E676250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B10DB67-2E5B-4170-933E-BEF4013D1711}"/>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B5D1CECA-8B73-4A08-BCA2-C4046981297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F7DAFA8-DF69-48C4-ACDC-E1E4079B1EF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774EB9C-24D6-46B8-90D0-D301701C23C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14800EE3-58AD-4D73-814F-419DBCE3D88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0E0201A-5E04-4DDA-A731-593E9B87D66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62180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(on-demand usage)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：云用户可以单边访问基于云的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资源，给予用户自助提供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资源的自由。一旦配置好了，对自助提供的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资源的访问可以自动化，不再需要云用户或云提供者的介入。</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(ubiquitous access)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：是一个云服务可用被广泛访问的能力。实现泛在接入可能需要支持一组设备、传输协议、接口和安全技术。</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(multitenancy)</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：一个软件程序的实例能够服务不同用户（租户），租户之间互相隔离，通常通过虚拟化技术实现。</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4A5EEC5-7B14-4517-8234-2882C947BE63}"/>
              </a:ext>
            </a:extLst>
          </p:cNvPr>
          <p:cNvPicPr>
            <a:picLocks noChangeAspect="1"/>
          </p:cNvPicPr>
          <p:nvPr/>
        </p:nvPicPr>
        <p:blipFill rotWithShape="1">
          <a:blip r:embed="rId3"/>
          <a:srcRect r="3125" b="15320"/>
          <a:stretch/>
        </p:blipFill>
        <p:spPr>
          <a:xfrm>
            <a:off x="1259631" y="4120274"/>
            <a:ext cx="2520281" cy="2621094"/>
          </a:xfrm>
          <a:prstGeom prst="rect">
            <a:avLst/>
          </a:prstGeom>
        </p:spPr>
      </p:pic>
      <p:pic>
        <p:nvPicPr>
          <p:cNvPr id="5" name="图片 4">
            <a:extLst>
              <a:ext uri="{FF2B5EF4-FFF2-40B4-BE49-F238E27FC236}">
                <a16:creationId xmlns:a16="http://schemas.microsoft.com/office/drawing/2014/main" id="{1B120A8B-1191-4E00-B757-94790A69D066}"/>
              </a:ext>
            </a:extLst>
          </p:cNvPr>
          <p:cNvPicPr>
            <a:picLocks noChangeAspect="1"/>
          </p:cNvPicPr>
          <p:nvPr/>
        </p:nvPicPr>
        <p:blipFill rotWithShape="1">
          <a:blip r:embed="rId4"/>
          <a:srcRect b="14088"/>
          <a:stretch/>
        </p:blipFill>
        <p:spPr>
          <a:xfrm>
            <a:off x="5436096" y="4014356"/>
            <a:ext cx="2575738" cy="2769284"/>
          </a:xfrm>
          <a:prstGeom prst="rect">
            <a:avLst/>
          </a:prstGeom>
        </p:spPr>
      </p:pic>
    </p:spTree>
    <p:extLst>
      <p:ext uri="{BB962C8B-B14F-4D97-AF65-F5344CB8AC3E}">
        <p14:creationId xmlns:p14="http://schemas.microsoft.com/office/powerpoint/2010/main" val="335615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5040560" cy="431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(elasticity)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：云根据运行时条件，或云用户或云提供者事先确定的要求，</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自动透明的扩展</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。这是采用云计算的核心理由。</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(measured usage)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：是云平台记录对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资源使用情况的能力，根据记录的内容，云提供者只对云用户实际使用的和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或被授予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资源访问的时间段进行收费。</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(resilient computing)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：是一种故障转移形式，它在多个物理位置分放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资源的冗余实现。当一个资源出现故障时，就自动转移到另一个冗余实现上处理。</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CB16860-F4A4-46D1-A32C-0167BB5C15E4}"/>
              </a:ext>
            </a:extLst>
          </p:cNvPr>
          <p:cNvPicPr>
            <a:picLocks noChangeAspect="1"/>
          </p:cNvPicPr>
          <p:nvPr/>
        </p:nvPicPr>
        <p:blipFill>
          <a:blip r:embed="rId3"/>
          <a:stretch>
            <a:fillRect/>
          </a:stretch>
        </p:blipFill>
        <p:spPr>
          <a:xfrm>
            <a:off x="5240873" y="1700808"/>
            <a:ext cx="3767560" cy="3456384"/>
          </a:xfrm>
          <a:prstGeom prst="rect">
            <a:avLst/>
          </a:prstGeom>
        </p:spPr>
      </p:pic>
    </p:spTree>
    <p:extLst>
      <p:ext uri="{BB962C8B-B14F-4D97-AF65-F5344CB8AC3E}">
        <p14:creationId xmlns:p14="http://schemas.microsoft.com/office/powerpoint/2010/main" val="253708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568952" cy="2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指云用户能够通过自主服务来使用所需的基于云的服务，而无需与云提供者交互。这一特性与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有关，后者表示的是云对其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资源使用进行测量的能力。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即随处访问，允许基于云的服务能够被各种云服务用户访问，而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资源的一个实例可以同时透明的服务多个云用户的能力。</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表示云能够透明的和自动的扩展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与云内在的故障转移特性相关。</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847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583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delivery model)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是云提供者提供的具体的、事先打包好的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资源组合，公认的和被形式化描述了的三种常见云交付模型是：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基础设施即服务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平台即服务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(SaaS)</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57188" lvl="1" indent="-357188">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三种基本云交付模型的变种：</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数据库即服务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(Database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(Security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通信即服务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(Communication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集成即服务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(Integration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测试即服务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(Testing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(Process as a Service)</a:t>
            </a:r>
          </a:p>
        </p:txBody>
      </p:sp>
    </p:spTree>
    <p:extLst>
      <p:ext uri="{BB962C8B-B14F-4D97-AF65-F5344CB8AC3E}">
        <p14:creationId xmlns:p14="http://schemas.microsoft.com/office/powerpoint/2010/main" val="331318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7BBCB80-59F4-4395-95D3-A0558991D0EC}"/>
              </a:ext>
            </a:extLst>
          </p:cNvPr>
          <p:cNvPicPr>
            <a:picLocks noChangeAspect="1"/>
          </p:cNvPicPr>
          <p:nvPr/>
        </p:nvPicPr>
        <p:blipFill>
          <a:blip r:embed="rId3"/>
          <a:stretch>
            <a:fillRect/>
          </a:stretch>
        </p:blipFill>
        <p:spPr>
          <a:xfrm>
            <a:off x="1512221" y="2737726"/>
            <a:ext cx="5955778" cy="3422811"/>
          </a:xfrm>
          <a:prstGeom prst="rect">
            <a:avLst/>
          </a:prstGeom>
        </p:spPr>
      </p:pic>
    </p:spTree>
    <p:extLst>
      <p:ext uri="{BB962C8B-B14F-4D97-AF65-F5344CB8AC3E}">
        <p14:creationId xmlns:p14="http://schemas.microsoft.com/office/powerpoint/2010/main" val="7105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a:extLst>
              <a:ext uri="{FF2B5EF4-FFF2-40B4-BE49-F238E27FC236}">
                <a16:creationId xmlns:a16="http://schemas.microsoft.com/office/drawing/2014/main" id="{9A67C8A5-0571-4223-A9A7-B4BC54F0FFEB}"/>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FD528AE-1351-48F9-9AB5-6E7E6FA69061}"/>
              </a:ext>
            </a:extLst>
          </p:cNvPr>
          <p:cNvPicPr>
            <a:picLocks noChangeAspect="1"/>
          </p:cNvPicPr>
          <p:nvPr/>
        </p:nvPicPr>
        <p:blipFill>
          <a:blip r:embed="rId3"/>
          <a:stretch>
            <a:fillRect/>
          </a:stretch>
        </p:blipFill>
        <p:spPr>
          <a:xfrm>
            <a:off x="992229" y="3303173"/>
            <a:ext cx="7159541" cy="1789885"/>
          </a:xfrm>
          <a:prstGeom prst="rect">
            <a:avLst/>
          </a:prstGeom>
        </p:spPr>
      </p:pic>
    </p:spTree>
    <p:extLst>
      <p:ext uri="{BB962C8B-B14F-4D97-AF65-F5344CB8AC3E}">
        <p14:creationId xmlns:p14="http://schemas.microsoft.com/office/powerpoint/2010/main" val="361790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pic>
        <p:nvPicPr>
          <p:cNvPr id="3" name="图片 2">
            <a:extLst>
              <a:ext uri="{FF2B5EF4-FFF2-40B4-BE49-F238E27FC236}">
                <a16:creationId xmlns:a16="http://schemas.microsoft.com/office/drawing/2014/main" id="{BD35ABA4-DEC4-4256-9B1B-6F957A16A7EB}"/>
              </a:ext>
            </a:extLst>
          </p:cNvPr>
          <p:cNvPicPr>
            <a:picLocks noChangeAspect="1"/>
          </p:cNvPicPr>
          <p:nvPr/>
        </p:nvPicPr>
        <p:blipFill>
          <a:blip r:embed="rId3"/>
          <a:stretch>
            <a:fillRect/>
          </a:stretch>
        </p:blipFill>
        <p:spPr>
          <a:xfrm>
            <a:off x="2342239" y="3456835"/>
            <a:ext cx="4531530" cy="3311103"/>
          </a:xfrm>
          <a:prstGeom prst="rect">
            <a:avLst/>
          </a:prstGeom>
        </p:spPr>
      </p:pic>
      <p:sp>
        <p:nvSpPr>
          <p:cNvPr id="9" name="TextBox 8">
            <a:extLst>
              <a:ext uri="{FF2B5EF4-FFF2-40B4-BE49-F238E27FC236}">
                <a16:creationId xmlns:a16="http://schemas.microsoft.com/office/drawing/2014/main" id="{C7DDBADB-E7E9-4FB8-9F59-0C974DDEABD9}"/>
              </a:ext>
            </a:extLst>
          </p:cNvPr>
          <p:cNvSpPr txBox="1">
            <a:spLocks noChangeArrowheads="1"/>
          </p:cNvSpPr>
          <p:nvPr/>
        </p:nvSpPr>
        <p:spPr bwMode="auto">
          <a:xfrm>
            <a:off x="251520" y="1052736"/>
            <a:ext cx="8712968"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资源组成。用户使用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的常见原因包括：</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为了</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经济原因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，云用户想要把企业内的环境扩展到云中。</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云用户使用已</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就绪环境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来完全替代企业内的环境。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想要成为云提供者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并部署自己的云服务，使之对其他外部云用户可见。</a:t>
            </a:r>
          </a:p>
        </p:txBody>
      </p:sp>
    </p:spTree>
    <p:extLst>
      <p:ext uri="{BB962C8B-B14F-4D97-AF65-F5344CB8AC3E}">
        <p14:creationId xmlns:p14="http://schemas.microsoft.com/office/powerpoint/2010/main" val="1509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31602" y="692696"/>
            <a:ext cx="8712968" cy="191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188" lvl="1" indent="-357188">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云计算的概念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云计算提供商的视角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平台技术视角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14109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资源组成。用户使用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的常见原因包括：</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为了</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经济原因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，云用户想要把企业内的环境扩展到云中。</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云用户使用已</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就绪环境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来完全替代企业内的环境。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想要成为云提供者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并部署自己的云服务，使之对其他外部云用户可见。</a:t>
            </a:r>
          </a:p>
        </p:txBody>
      </p:sp>
      <p:pic>
        <p:nvPicPr>
          <p:cNvPr id="2" name="图片 1">
            <a:extLst>
              <a:ext uri="{FF2B5EF4-FFF2-40B4-BE49-F238E27FC236}">
                <a16:creationId xmlns:a16="http://schemas.microsoft.com/office/drawing/2014/main" id="{DDFCA319-BF8A-403C-858B-084AA80A059F}"/>
              </a:ext>
            </a:extLst>
          </p:cNvPr>
          <p:cNvPicPr>
            <a:picLocks noChangeAspect="1"/>
          </p:cNvPicPr>
          <p:nvPr/>
        </p:nvPicPr>
        <p:blipFill>
          <a:blip r:embed="rId3"/>
          <a:stretch>
            <a:fillRect/>
          </a:stretch>
        </p:blipFill>
        <p:spPr>
          <a:xfrm>
            <a:off x="1179004" y="3685937"/>
            <a:ext cx="6858000" cy="2514600"/>
          </a:xfrm>
          <a:prstGeom prst="rect">
            <a:avLst/>
          </a:prstGeom>
        </p:spPr>
      </p:pic>
    </p:spTree>
    <p:extLst>
      <p:ext uri="{BB962C8B-B14F-4D97-AF65-F5344CB8AC3E}">
        <p14:creationId xmlns:p14="http://schemas.microsoft.com/office/powerpoint/2010/main" val="62316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F14B470-8FE6-426E-8547-EF5E2BB4536B}"/>
              </a:ext>
            </a:extLst>
          </p:cNvPr>
          <p:cNvPicPr>
            <a:picLocks noChangeAspect="1"/>
          </p:cNvPicPr>
          <p:nvPr/>
        </p:nvPicPr>
        <p:blipFill>
          <a:blip r:embed="rId3"/>
          <a:stretch>
            <a:fillRect/>
          </a:stretch>
        </p:blipFill>
        <p:spPr>
          <a:xfrm>
            <a:off x="1584222" y="2578390"/>
            <a:ext cx="5975556" cy="3371850"/>
          </a:xfrm>
          <a:prstGeom prst="rect">
            <a:avLst/>
          </a:prstGeom>
        </p:spPr>
      </p:pic>
    </p:spTree>
    <p:extLst>
      <p:ext uri="{BB962C8B-B14F-4D97-AF65-F5344CB8AC3E}">
        <p14:creationId xmlns:p14="http://schemas.microsoft.com/office/powerpoint/2010/main" val="124470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45CD2F9-9917-431A-92EC-564748F9E9AC}"/>
              </a:ext>
            </a:extLst>
          </p:cNvPr>
          <p:cNvPicPr>
            <a:picLocks noChangeAspect="1"/>
          </p:cNvPicPr>
          <p:nvPr/>
        </p:nvPicPr>
        <p:blipFill>
          <a:blip r:embed="rId3"/>
          <a:stretch>
            <a:fillRect/>
          </a:stretch>
        </p:blipFill>
        <p:spPr>
          <a:xfrm>
            <a:off x="440260" y="2819187"/>
            <a:ext cx="8263480" cy="2295411"/>
          </a:xfrm>
          <a:prstGeom prst="rect">
            <a:avLst/>
          </a:prstGeom>
        </p:spPr>
      </p:pic>
    </p:spTree>
    <p:extLst>
      <p:ext uri="{BB962C8B-B14F-4D97-AF65-F5344CB8AC3E}">
        <p14:creationId xmlns:p14="http://schemas.microsoft.com/office/powerpoint/2010/main" val="526413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云交付模型的比较：</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378DED2D-EDCB-400F-B40E-A488F63D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27969"/>
            <a:ext cx="68580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674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，一个例子是提供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环境的云提供者，选择租用另外一个不同云提供者的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FA8D9C-58DB-4B48-819B-FE8C0B98CC35}"/>
              </a:ext>
            </a:extLst>
          </p:cNvPr>
          <p:cNvPicPr>
            <a:picLocks noChangeAspect="1"/>
          </p:cNvPicPr>
          <p:nvPr/>
        </p:nvPicPr>
        <p:blipFill>
          <a:blip r:embed="rId3"/>
          <a:stretch>
            <a:fillRect/>
          </a:stretch>
        </p:blipFill>
        <p:spPr>
          <a:xfrm>
            <a:off x="1547664" y="2180147"/>
            <a:ext cx="5333891" cy="4268104"/>
          </a:xfrm>
          <a:prstGeom prst="rect">
            <a:avLst/>
          </a:prstGeom>
        </p:spPr>
      </p:pic>
    </p:spTree>
    <p:extLst>
      <p:ext uri="{BB962C8B-B14F-4D97-AF65-F5344CB8AC3E}">
        <p14:creationId xmlns:p14="http://schemas.microsoft.com/office/powerpoint/2010/main" val="3989293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，将三种云交付模型组合起来，一层建立在另一层之上，形成</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41B5F42-D7C5-4007-A79E-BDE189083D73}"/>
              </a:ext>
            </a:extLst>
          </p:cNvPr>
          <p:cNvPicPr>
            <a:picLocks noChangeAspect="1"/>
          </p:cNvPicPr>
          <p:nvPr/>
        </p:nvPicPr>
        <p:blipFill>
          <a:blip r:embed="rId3"/>
          <a:stretch>
            <a:fillRect/>
          </a:stretch>
        </p:blipFill>
        <p:spPr>
          <a:xfrm>
            <a:off x="1960190" y="2132856"/>
            <a:ext cx="4772050" cy="4647592"/>
          </a:xfrm>
          <a:prstGeom prst="rect">
            <a:avLst/>
          </a:prstGeom>
        </p:spPr>
      </p:pic>
    </p:spTree>
    <p:extLst>
      <p:ext uri="{BB962C8B-B14F-4D97-AF65-F5344CB8AC3E}">
        <p14:creationId xmlns:p14="http://schemas.microsoft.com/office/powerpoint/2010/main" val="3535442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2.3 </a:t>
            </a:r>
            <a:r>
              <a:rPr lang="zh-CN" altLang="en-US" sz="3200" dirty="0">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391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云交付模型向云用户提供对基于“原始的”基础设施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资源的高等级管理控制。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云交付模型使得云提供者可以提供预先配置好的环境，云用户可以使用这个环境来构建和部署云服务和解决方案，不过管理控制权有所下降。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是共享云服务的交付模型，这些共享云服务可以是云承载的商业产品。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可以有不同的组合，取决于云用户和云提供者如何选择利用三种基本的云交付模型建立起自然的层次结构。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7335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以下属于基本云交付模型的是：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CE2B5C-F8A5-43E9-9695-303C2126830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587DC6FA-747F-444F-BE17-2C805537F02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73023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以下属于基本云交付模型的是：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CE2B5C-F8A5-43E9-9695-303C2126830F}"/>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587DC6FA-747F-444F-BE17-2C805537F02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1542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高德地图提供个人导航功能，其属于哪种云交付模型：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79221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9" name="TextBox 8">
            <a:extLst>
              <a:ext uri="{FF2B5EF4-FFF2-40B4-BE49-F238E27FC236}">
                <a16:creationId xmlns:a16="http://schemas.microsoft.com/office/drawing/2014/main" id="{385D9C9B-F82D-470D-BE73-2E9D4B3A9678}"/>
              </a:ext>
            </a:extLst>
          </p:cNvPr>
          <p:cNvSpPr txBox="1">
            <a:spLocks noChangeArrowheads="1"/>
          </p:cNvSpPr>
          <p:nvPr/>
        </p:nvSpPr>
        <p:spPr bwMode="auto">
          <a:xfrm>
            <a:off x="131602" y="692696"/>
            <a:ext cx="8712968" cy="399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188" lvl="1" indent="-357188">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目标和收益</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云环境由相当广泛的基础设施组成，提供了“</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按使用付费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”模式租赁的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资源池，即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资源仅根据实际使用情况付费。与相同的企业内部环境相比，云具备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减少初期投资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，以及与可测使用情况成正比的运营成本的能力。</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资源是云的固有能力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，这能让使用云的企业适应无法预测的使用变化，不会因为受限于预设的阈值而拒绝用户请求。相反，按需减少资源扩展也是云的一个功能，它直接与成比例的成本收益相关。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利用云环境使</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资源变的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高度可用和可靠</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，企业能向用户提供更高的服务质量保证，同时，还能进一步降低或避免出现意外运行故障时可能带来的损失。</a:t>
            </a:r>
          </a:p>
        </p:txBody>
      </p:sp>
    </p:spTree>
    <p:extLst>
      <p:ext uri="{BB962C8B-B14F-4D97-AF65-F5344CB8AC3E}">
        <p14:creationId xmlns:p14="http://schemas.microsoft.com/office/powerpoint/2010/main" val="23515570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高德地图提供个人导航功能，其属于哪种云交付模型：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7934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云数据库</a:t>
            </a: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轻量化网站托管服务</a:t>
            </a: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分布式缓存</a:t>
            </a: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838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的是：</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云数据库</a:t>
            </a: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轻量化网站托管服务</a:t>
            </a: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分布式缓存</a:t>
            </a: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8456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百度网盘属于哪种云交付模型：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5230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9D52A7-A58C-4914-84CD-131488B5938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百度网盘属于哪种云交付模型：</a:t>
            </a:r>
          </a:p>
        </p:txBody>
      </p:sp>
      <p:sp>
        <p:nvSpPr>
          <p:cNvPr id="5" name="文本框 4">
            <a:extLst>
              <a:ext uri="{FF2B5EF4-FFF2-40B4-BE49-F238E27FC236}">
                <a16:creationId xmlns:a16="http://schemas.microsoft.com/office/drawing/2014/main" id="{80676728-8524-47B9-9C63-C30E7BD3341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C6702EC-178E-462C-BA39-61A497426844}"/>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96353F-F477-404B-AFCF-C7591ACE75D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53D39ED-996D-40CF-837E-8E25D399D3D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都不属于</a:t>
            </a:r>
          </a:p>
        </p:txBody>
      </p:sp>
      <p:sp>
        <p:nvSpPr>
          <p:cNvPr id="9" name="椭圆 8">
            <a:extLst>
              <a:ext uri="{FF2B5EF4-FFF2-40B4-BE49-F238E27FC236}">
                <a16:creationId xmlns:a16="http://schemas.microsoft.com/office/drawing/2014/main" id="{0AD48848-1262-48FE-A984-EE871849C294}"/>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823CD78-5A52-4BEB-9F5D-998B1654EFE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4E2AE7F-9628-4E0D-A083-DFFFE098F338}"/>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973E720-0C6E-42E1-AAB7-7436AC3285F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190E5E4-4124-4B26-B7E9-ABCE0A5F498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D8505FD2-CF44-490D-8664-18C55CD1C3EE}"/>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3BCB03-EA88-4E53-B97B-8D0005A3553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C430884-A3D8-48C3-8B20-F968B21D262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B39223D-B709-4D3E-9C44-B2FFBC51CF0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 name="TipText">
              <a:extLst>
                <a:ext uri="{FF2B5EF4-FFF2-40B4-BE49-F238E27FC236}">
                  <a16:creationId xmlns:a16="http://schemas.microsoft.com/office/drawing/2014/main" id="{FBDBBF00-7344-42F0-8131-429AD9AD02B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29059E-C83B-44C7-80A2-F3452EE900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3709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 cloud)</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：由第三方云提供者拥有的可公共访问的云环境。公有云里的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资源通常是按照事先描述好的云交付模型提供的，一般需要付费才能提供给云用户使用。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C782C48-E8EF-4C56-A010-4DEE8F631E03}"/>
              </a:ext>
            </a:extLst>
          </p:cNvPr>
          <p:cNvPicPr>
            <a:picLocks noChangeAspect="1"/>
          </p:cNvPicPr>
          <p:nvPr/>
        </p:nvPicPr>
        <p:blipFill>
          <a:blip r:embed="rId3"/>
          <a:stretch>
            <a:fillRect/>
          </a:stretch>
        </p:blipFill>
        <p:spPr>
          <a:xfrm>
            <a:off x="2478929" y="2564904"/>
            <a:ext cx="4249138" cy="4088119"/>
          </a:xfrm>
          <a:prstGeom prst="rect">
            <a:avLst/>
          </a:prstGeom>
        </p:spPr>
      </p:pic>
    </p:spTree>
    <p:extLst>
      <p:ext uri="{BB962C8B-B14F-4D97-AF65-F5344CB8AC3E}">
        <p14:creationId xmlns:p14="http://schemas.microsoft.com/office/powerpoint/2010/main" val="1517812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、通用场景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服务器、开发测试环境、小型数据库应用等。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、内存、硬盘空间和带宽等无特殊要求，安全性、可靠性要求高，一次投入成本少，后期维护成本低。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：部署企业官网、搭建企业办公环境、支撑企业开发测试活动。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、固定性能场景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：媒体编解码、高流量内容管理系统以及分布式高速缓存系统等。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：带宽要求高，专项定制的云传输、云加速服务可进行实时在线回传，基于云存储、弹性云服务器展开的视频内容处理。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：搭建视频网站、媒体采访内容回传。</a:t>
            </a:r>
          </a:p>
        </p:txBody>
      </p:sp>
    </p:spTree>
    <p:extLst>
      <p:ext uri="{BB962C8B-B14F-4D97-AF65-F5344CB8AC3E}">
        <p14:creationId xmlns:p14="http://schemas.microsoft.com/office/powerpoint/2010/main" val="327438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、计算密集型场景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：生物工程计算、动画渲染等。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：高性能计算业务要求提供海量并行计算资源和高性能的基础设施服务，达到高性能计算和海量存储的要求，保障渲染的效率。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：基因工程、游戏动画、生物制药的计算和存储系统；渲染农场、动漫影视基地等公共渲染平台；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、影视等渲染平台。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：高清视频、图形渲染、远程桌面等。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：对图像视频质量要求高，需要大量的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：图形渲染和其他服务器端图形工作负载场景。</a:t>
            </a:r>
          </a:p>
        </p:txBody>
      </p:sp>
    </p:spTree>
    <p:extLst>
      <p:ext uri="{BB962C8B-B14F-4D97-AF65-F5344CB8AC3E}">
        <p14:creationId xmlns:p14="http://schemas.microsoft.com/office/powerpoint/2010/main" val="1818506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a:extLst>
              <a:ext uri="{FF2B5EF4-FFF2-40B4-BE49-F238E27FC236}">
                <a16:creationId xmlns:a16="http://schemas.microsoft.com/office/drawing/2014/main" id="{72867904-FCF3-4E0B-82BC-0F5A7733155C}"/>
              </a:ext>
            </a:extLst>
          </p:cNvPr>
          <p:cNvSpPr txBox="1">
            <a:spLocks noChangeArrowheads="1"/>
          </p:cNvSpPr>
          <p:nvPr/>
        </p:nvSpPr>
        <p:spPr bwMode="auto">
          <a:xfrm>
            <a:off x="251520" y="1052736"/>
            <a:ext cx="8712968" cy="46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、高内存及内存优化场景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：关系数据库和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数据库、内存数据分析等。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：内存要求高，数据量大且数据访问量大，同时要求快速的数据交换和处理，有时会同时要求内存优化。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：大数据分析，如果广告精准营销、电商、车联网等。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、密集存储场景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计算、数据密集型计算。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：适合处理海量数据、需要高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能力，要求快速数据交换和处理的场景。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：大数据计算、网络文件系统、数据处理应用。</a:t>
            </a:r>
          </a:p>
        </p:txBody>
      </p:sp>
    </p:spTree>
    <p:extLst>
      <p:ext uri="{BB962C8B-B14F-4D97-AF65-F5344CB8AC3E}">
        <p14:creationId xmlns:p14="http://schemas.microsoft.com/office/powerpoint/2010/main" val="4224022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：类似于公有云，只是访问被限制在特定的云用户社区，社区云用户成员通常共同承担定义和发展社区云的责任。社区成员不一定能够访问或控制云中的所有</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66778EF-607B-4D40-9AE4-DCE73E61B6CD}"/>
              </a:ext>
            </a:extLst>
          </p:cNvPr>
          <p:cNvPicPr>
            <a:picLocks noChangeAspect="1"/>
          </p:cNvPicPr>
          <p:nvPr/>
        </p:nvPicPr>
        <p:blipFill>
          <a:blip r:embed="rId3"/>
          <a:stretch>
            <a:fillRect/>
          </a:stretch>
        </p:blipFill>
        <p:spPr>
          <a:xfrm>
            <a:off x="2755754" y="2475498"/>
            <a:ext cx="3868474" cy="4155315"/>
          </a:xfrm>
          <a:prstGeom prst="rect">
            <a:avLst/>
          </a:prstGeom>
        </p:spPr>
      </p:pic>
    </p:spTree>
    <p:extLst>
      <p:ext uri="{BB962C8B-B14F-4D97-AF65-F5344CB8AC3E}">
        <p14:creationId xmlns:p14="http://schemas.microsoft.com/office/powerpoint/2010/main" val="407925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1.4.1 </a:t>
            </a:r>
            <a:r>
              <a:rPr lang="zh-CN" altLang="en-US" sz="3200" dirty="0">
                <a:solidFill>
                  <a:srgbClr val="0000FF"/>
                </a:solidFill>
                <a:latin typeface="微软雅黑" panose="020B0503020204020204" pitchFamily="34" charset="-122"/>
                <a:ea typeface="微软雅黑" panose="020B0503020204020204" pitchFamily="34" charset="-122"/>
              </a:rPr>
              <a:t>增加的安全漏洞</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a:extLst>
              <a:ext uri="{FF2B5EF4-FFF2-40B4-BE49-F238E27FC236}">
                <a16:creationId xmlns:a16="http://schemas.microsoft.com/office/drawing/2014/main" id="{4149B4DD-782E-4B58-A5D4-58025A9A3D07}"/>
              </a:ext>
            </a:extLst>
          </p:cNvPr>
          <p:cNvSpPr txBox="1">
            <a:spLocks noChangeArrowheads="1"/>
          </p:cNvSpPr>
          <p:nvPr/>
        </p:nvSpPr>
        <p:spPr bwMode="auto">
          <a:xfrm>
            <a:off x="251520" y="1146274"/>
            <a:ext cx="8712968" cy="382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将业务迁移到云中，意味者</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云提供者要分担数据安全的责任。</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云用户将信任边界扩展到外部云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建立包含这样信任边界的安全架构，同时又不引入安全漏洞是非常困难的，除非云用户和云提供者碰巧支持相同或兼容的安全架构。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资源通常是共享的，基于这一事实，</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不同云用户的信任边界可能重叠并引入安全风险。</a:t>
            </a:r>
            <a:endPar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重叠信任边界和不断增加的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数据曝光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，给恶意云用户（人和自动化工具）提供了更多</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攻击</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资源、偷窃或破坏企业数据的机会</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45A2321C-4C3B-4D89-B06D-56903D84F848}"/>
              </a:ext>
            </a:extLst>
          </p:cNvPr>
          <p:cNvSpPr/>
          <p:nvPr/>
        </p:nvSpPr>
        <p:spPr>
          <a:xfrm>
            <a:off x="116049" y="5373216"/>
            <a:ext cx="8911902" cy="792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因此，对云提供者而言，提供可以满足两个云服务用户安全需求的安全机制是一项挑战</a:t>
            </a:r>
          </a:p>
        </p:txBody>
      </p:sp>
    </p:spTree>
    <p:extLst>
      <p:ext uri="{BB962C8B-B14F-4D97-AF65-F5344CB8AC3E}">
        <p14:creationId xmlns:p14="http://schemas.microsoft.com/office/powerpoint/2010/main" val="25649629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：由一家组织单独拥有。私有云使得组织把云计算技术当做一种手段，可以集中访问不同部分、位置或部门的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F6A0B477-192F-46B3-9488-7EE32218EFFE}"/>
              </a:ext>
            </a:extLst>
          </p:cNvPr>
          <p:cNvPicPr>
            <a:picLocks noChangeAspect="1"/>
          </p:cNvPicPr>
          <p:nvPr/>
        </p:nvPicPr>
        <p:blipFill>
          <a:blip r:embed="rId3"/>
          <a:stretch>
            <a:fillRect/>
          </a:stretch>
        </p:blipFill>
        <p:spPr>
          <a:xfrm>
            <a:off x="1547664" y="2353821"/>
            <a:ext cx="6386559" cy="3733827"/>
          </a:xfrm>
          <a:prstGeom prst="rect">
            <a:avLst/>
          </a:prstGeom>
        </p:spPr>
      </p:pic>
    </p:spTree>
    <p:extLst>
      <p:ext uri="{BB962C8B-B14F-4D97-AF65-F5344CB8AC3E}">
        <p14:creationId xmlns:p14="http://schemas.microsoft.com/office/powerpoint/2010/main" val="1458793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：由两个或者更多不同部署模型组成的云环境，如云用户把敏感信息部署在私有云，非敏感信息部署在公有云。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54B0761-5E72-4F14-A942-ACE7B6CA3362}"/>
              </a:ext>
            </a:extLst>
          </p:cNvPr>
          <p:cNvPicPr>
            <a:picLocks noChangeAspect="1"/>
          </p:cNvPicPr>
          <p:nvPr/>
        </p:nvPicPr>
        <p:blipFill>
          <a:blip r:embed="rId3"/>
          <a:stretch>
            <a:fillRect/>
          </a:stretch>
        </p:blipFill>
        <p:spPr>
          <a:xfrm>
            <a:off x="755576" y="2132856"/>
            <a:ext cx="3682932" cy="4464496"/>
          </a:xfrm>
          <a:prstGeom prst="rect">
            <a:avLst/>
          </a:prstGeom>
        </p:spPr>
      </p:pic>
      <p:sp>
        <p:nvSpPr>
          <p:cNvPr id="9" name="TextBox 8">
            <a:extLst>
              <a:ext uri="{FF2B5EF4-FFF2-40B4-BE49-F238E27FC236}">
                <a16:creationId xmlns:a16="http://schemas.microsoft.com/office/drawing/2014/main" id="{11DD491D-4BC8-433F-8D4B-923C0700E649}"/>
              </a:ext>
            </a:extLst>
          </p:cNvPr>
          <p:cNvSpPr txBox="1">
            <a:spLocks noChangeArrowheads="1"/>
          </p:cNvSpPr>
          <p:nvPr/>
        </p:nvSpPr>
        <p:spPr bwMode="auto">
          <a:xfrm>
            <a:off x="4355976" y="2317497"/>
            <a:ext cx="4298218" cy="240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：又称专有云或托管云，由公有云提供者托管或管理，仅对一个用户可用。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：基于两个或更多互相连接起来的云组成的架构。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75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6A6409D2-43EE-4F20-BF5E-863F1AD7C488}"/>
              </a:ext>
            </a:extLst>
          </p:cNvPr>
          <p:cNvSpPr txBox="1">
            <a:spLocks noChangeArrowheads="1"/>
          </p:cNvSpPr>
          <p:nvPr/>
        </p:nvSpPr>
        <p:spPr bwMode="auto">
          <a:xfrm>
            <a:off x="251520" y="1052736"/>
            <a:ext cx="8712968" cy="206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是第三方所有的，通常向云用户提供商业化的云服务和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是仅被一家组织拥有的，并且位于该组织范围内的云。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一般只能被一组共享拥有权和责任的云用户访问。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是两种或多种云部署模型的组合。</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3426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D7DA77-8579-477D-960D-8BD8B8578C4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以下对云部署模型表述正确的是：</a:t>
            </a:r>
          </a:p>
        </p:txBody>
      </p:sp>
      <p:sp>
        <p:nvSpPr>
          <p:cNvPr id="5" name="文本框 4">
            <a:extLst>
              <a:ext uri="{FF2B5EF4-FFF2-40B4-BE49-F238E27FC236}">
                <a16:creationId xmlns:a16="http://schemas.microsoft.com/office/drawing/2014/main" id="{65CC401D-C9BA-410F-BA19-A7FB7A33FD5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公有云为多个组织共同所有。</a:t>
            </a:r>
          </a:p>
        </p:txBody>
      </p:sp>
      <p:sp>
        <p:nvSpPr>
          <p:cNvPr id="6" name="文本框 5">
            <a:extLst>
              <a:ext uri="{FF2B5EF4-FFF2-40B4-BE49-F238E27FC236}">
                <a16:creationId xmlns:a16="http://schemas.microsoft.com/office/drawing/2014/main" id="{A95A95ED-0140-4B20-9040-2A0699D6C90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私有云仅被一家组织所有。</a:t>
            </a:r>
          </a:p>
        </p:txBody>
      </p:sp>
      <p:sp>
        <p:nvSpPr>
          <p:cNvPr id="7" name="文本框 6">
            <a:extLst>
              <a:ext uri="{FF2B5EF4-FFF2-40B4-BE49-F238E27FC236}">
                <a16:creationId xmlns:a16="http://schemas.microsoft.com/office/drawing/2014/main" id="{41C9A801-FFD4-4D67-B00C-D3829DD9B89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社区云被一组云用户共享所有权。</a:t>
            </a:r>
          </a:p>
        </p:txBody>
      </p:sp>
      <p:sp>
        <p:nvSpPr>
          <p:cNvPr id="8" name="文本框 7">
            <a:extLst>
              <a:ext uri="{FF2B5EF4-FFF2-40B4-BE49-F238E27FC236}">
                <a16:creationId xmlns:a16="http://schemas.microsoft.com/office/drawing/2014/main" id="{A6172B8B-440B-45E9-BD16-2EA72185BBDA}"/>
              </a:ext>
            </a:extLst>
          </p:cNvPr>
          <p:cNvSpPr txBox="1"/>
          <p:nvPr>
            <p:custDataLst>
              <p:tags r:id="rId6"/>
            </p:custDataLst>
          </p:nvPr>
        </p:nvSpPr>
        <p:spPr>
          <a:xfrm>
            <a:off x="1828800" y="5357813"/>
            <a:ext cx="670364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混合云是两种或两种以上部署模型的组合。</a:t>
            </a:r>
          </a:p>
        </p:txBody>
      </p:sp>
      <p:sp>
        <p:nvSpPr>
          <p:cNvPr id="9" name="矩形 8">
            <a:extLst>
              <a:ext uri="{FF2B5EF4-FFF2-40B4-BE49-F238E27FC236}">
                <a16:creationId xmlns:a16="http://schemas.microsoft.com/office/drawing/2014/main" id="{F9764EFE-EDE6-4779-9B88-BBD627ED7176}"/>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6BA16844-1AD3-4954-ACA8-876EB9DB86C5}"/>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04801E20-CA1E-446D-B00B-D97B5FB6DDCD}"/>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8E95383F-5DA8-49C0-ACC7-6F07ABE457FD}"/>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D098E86-437E-48CC-A47E-0A7F24AE99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69660AD-4CC2-46CC-98A5-0EEB7CF93547}"/>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DEDA836-B82E-4D73-ADBE-38639D25F3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FC37B23-9C02-4087-9B03-915E78783B1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59D15ED-22C5-4D53-84B7-AF2B93E4C8C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F1A738F0-7C49-40B2-81D8-4D92C91F34E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45922CE-C1CA-416A-B876-62AED570E1F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108275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D7DA77-8579-477D-960D-8BD8B8578C4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以下对云部署模型表述正确的是：</a:t>
            </a:r>
          </a:p>
        </p:txBody>
      </p:sp>
      <p:sp>
        <p:nvSpPr>
          <p:cNvPr id="5" name="文本框 4">
            <a:extLst>
              <a:ext uri="{FF2B5EF4-FFF2-40B4-BE49-F238E27FC236}">
                <a16:creationId xmlns:a16="http://schemas.microsoft.com/office/drawing/2014/main" id="{65CC401D-C9BA-410F-BA19-A7FB7A33FD58}"/>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公有云为多个组织共同所有。</a:t>
            </a:r>
          </a:p>
        </p:txBody>
      </p:sp>
      <p:sp>
        <p:nvSpPr>
          <p:cNvPr id="6" name="文本框 5">
            <a:extLst>
              <a:ext uri="{FF2B5EF4-FFF2-40B4-BE49-F238E27FC236}">
                <a16:creationId xmlns:a16="http://schemas.microsoft.com/office/drawing/2014/main" id="{A95A95ED-0140-4B20-9040-2A0699D6C90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私有云仅被一家组织所有。</a:t>
            </a:r>
          </a:p>
        </p:txBody>
      </p:sp>
      <p:sp>
        <p:nvSpPr>
          <p:cNvPr id="7" name="文本框 6">
            <a:extLst>
              <a:ext uri="{FF2B5EF4-FFF2-40B4-BE49-F238E27FC236}">
                <a16:creationId xmlns:a16="http://schemas.microsoft.com/office/drawing/2014/main" id="{41C9A801-FFD4-4D67-B00C-D3829DD9B89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社区云被一组云用户共享所有权。</a:t>
            </a:r>
          </a:p>
        </p:txBody>
      </p:sp>
      <p:sp>
        <p:nvSpPr>
          <p:cNvPr id="8" name="文本框 7">
            <a:extLst>
              <a:ext uri="{FF2B5EF4-FFF2-40B4-BE49-F238E27FC236}">
                <a16:creationId xmlns:a16="http://schemas.microsoft.com/office/drawing/2014/main" id="{A6172B8B-440B-45E9-BD16-2EA72185BBDA}"/>
              </a:ext>
            </a:extLst>
          </p:cNvPr>
          <p:cNvSpPr txBox="1"/>
          <p:nvPr>
            <p:custDataLst>
              <p:tags r:id="rId6"/>
            </p:custDataLst>
          </p:nvPr>
        </p:nvSpPr>
        <p:spPr>
          <a:xfrm>
            <a:off x="1828800" y="5357813"/>
            <a:ext cx="670364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混合云是两种或两种以上部署模型的组合。</a:t>
            </a:r>
          </a:p>
        </p:txBody>
      </p:sp>
      <p:sp>
        <p:nvSpPr>
          <p:cNvPr id="9" name="矩形 8">
            <a:extLst>
              <a:ext uri="{FF2B5EF4-FFF2-40B4-BE49-F238E27FC236}">
                <a16:creationId xmlns:a16="http://schemas.microsoft.com/office/drawing/2014/main" id="{F9764EFE-EDE6-4779-9B88-BBD627ED7176}"/>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6BA16844-1AD3-4954-ACA8-876EB9DB86C5}"/>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04801E20-CA1E-446D-B00B-D97B5FB6DDCD}"/>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8E95383F-5DA8-49C0-ACC7-6F07ABE457FD}"/>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D098E86-437E-48CC-A47E-0A7F24AE99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69660AD-4CC2-46CC-98A5-0EEB7CF93547}"/>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DEDA836-B82E-4D73-ADBE-38639D25F33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FC37B23-9C02-4087-9B03-915E78783B1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59D15ED-22C5-4D53-84B7-AF2B93E4C8C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F1A738F0-7C49-40B2-81D8-4D92C91F34E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45922CE-C1CA-416A-B876-62AED570E1F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131323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1.4.2 </a:t>
            </a:r>
            <a:r>
              <a:rPr lang="zh-CN" altLang="en-US" sz="3200" dirty="0">
                <a:solidFill>
                  <a:srgbClr val="0000FF"/>
                </a:solidFill>
                <a:latin typeface="微软雅黑" panose="020B0503020204020204" pitchFamily="34" charset="-122"/>
                <a:ea typeface="微软雅黑" panose="020B0503020204020204" pitchFamily="34" charset="-122"/>
              </a:rPr>
              <a:t>降低的运营管理控制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a:extLst>
              <a:ext uri="{FF2B5EF4-FFF2-40B4-BE49-F238E27FC236}">
                <a16:creationId xmlns:a16="http://schemas.microsoft.com/office/drawing/2014/main" id="{4149B4DD-782E-4B58-A5D4-58025A9A3D07}"/>
              </a:ext>
            </a:extLst>
          </p:cNvPr>
          <p:cNvSpPr txBox="1">
            <a:spLocks noChangeArrowheads="1"/>
          </p:cNvSpPr>
          <p:nvPr/>
        </p:nvSpPr>
        <p:spPr bwMode="auto">
          <a:xfrm>
            <a:off x="251520" y="1146274"/>
            <a:ext cx="8712968" cy="320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云用户对云资源的管理控制通常</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低于</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对企业内部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资源的管理控制，因此云提供者</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如何操作云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，以及云用户之间进行通信所需的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外部链接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都可能引入风险。</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不可靠的云提供者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可能不会遵守对它的云服务发布的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保证，对于使用这些云服务的用户来说，这将威胁到它们的解决方案的质量。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云用户和云提供者之间</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较长的地理距离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更多的网络跳数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，这导致了延迟波动和可能的带宽受限。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卷形: 水平 1">
            <a:extLst>
              <a:ext uri="{FF2B5EF4-FFF2-40B4-BE49-F238E27FC236}">
                <a16:creationId xmlns:a16="http://schemas.microsoft.com/office/drawing/2014/main" id="{9F5CBC08-4057-4BE7-BD88-BE956FAC1525}"/>
              </a:ext>
            </a:extLst>
          </p:cNvPr>
          <p:cNvSpPr/>
          <p:nvPr/>
        </p:nvSpPr>
        <p:spPr>
          <a:xfrm>
            <a:off x="764121" y="4581128"/>
            <a:ext cx="7615758" cy="145798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SLA</a:t>
            </a:r>
            <a:r>
              <a:rPr lang="zh-CN" altLang="en-US" dirty="0"/>
              <a:t>是</a:t>
            </a:r>
            <a:r>
              <a:rPr lang="en-US" altLang="zh-CN" dirty="0"/>
              <a:t>Service-Level Agreement</a:t>
            </a:r>
            <a:r>
              <a:rPr lang="zh-CN" altLang="en-US" dirty="0"/>
              <a:t>的缩写，意思是服务等级协议。服务等级协议</a:t>
            </a:r>
            <a:r>
              <a:rPr lang="en-US" altLang="zh-CN" dirty="0"/>
              <a:t>(SLA)</a:t>
            </a:r>
            <a:r>
              <a:rPr lang="zh-CN" altLang="en-US" dirty="0"/>
              <a:t>最根本的形式是协议双方</a:t>
            </a:r>
            <a:r>
              <a:rPr lang="en-US" altLang="zh-CN" dirty="0"/>
              <a:t>(</a:t>
            </a:r>
            <a:r>
              <a:rPr lang="zh-CN" altLang="en-US" dirty="0"/>
              <a:t>服务提供者和用户</a:t>
            </a:r>
            <a:r>
              <a:rPr lang="en-US" altLang="zh-CN" dirty="0"/>
              <a:t>)</a:t>
            </a:r>
            <a:r>
              <a:rPr lang="zh-CN" altLang="en-US" dirty="0"/>
              <a:t>签订的一个合约或协议，这个合约规范了双方的商务关系或部分商务关系。</a:t>
            </a:r>
          </a:p>
        </p:txBody>
      </p:sp>
      <p:pic>
        <p:nvPicPr>
          <p:cNvPr id="3" name="图片 2">
            <a:extLst>
              <a:ext uri="{FF2B5EF4-FFF2-40B4-BE49-F238E27FC236}">
                <a16:creationId xmlns:a16="http://schemas.microsoft.com/office/drawing/2014/main" id="{1B62BD30-CDBE-4889-B411-89CD82C66D12}"/>
              </a:ext>
            </a:extLst>
          </p:cNvPr>
          <p:cNvPicPr>
            <a:picLocks noChangeAspect="1"/>
          </p:cNvPicPr>
          <p:nvPr/>
        </p:nvPicPr>
        <p:blipFill>
          <a:blip r:embed="rId3"/>
          <a:stretch>
            <a:fillRect/>
          </a:stretch>
        </p:blipFill>
        <p:spPr>
          <a:xfrm>
            <a:off x="2123728" y="2124512"/>
            <a:ext cx="5200650" cy="3552825"/>
          </a:xfrm>
          <a:prstGeom prst="rect">
            <a:avLst/>
          </a:prstGeom>
        </p:spPr>
      </p:pic>
    </p:spTree>
    <p:extLst>
      <p:ext uri="{BB962C8B-B14F-4D97-AF65-F5344CB8AC3E}">
        <p14:creationId xmlns:p14="http://schemas.microsoft.com/office/powerpoint/2010/main" val="32191373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1.4.3 </a:t>
            </a:r>
            <a:r>
              <a:rPr lang="zh-CN" altLang="en-US" sz="3200" dirty="0">
                <a:solidFill>
                  <a:srgbClr val="0000FF"/>
                </a:solidFill>
                <a:latin typeface="微软雅黑" panose="020B0503020204020204" pitchFamily="34" charset="-122"/>
                <a:ea typeface="微软雅黑" panose="020B0503020204020204" pitchFamily="34" charset="-122"/>
              </a:rPr>
              <a:t>云提供者之间有限的可移植性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a:extLst>
              <a:ext uri="{FF2B5EF4-FFF2-40B4-BE49-F238E27FC236}">
                <a16:creationId xmlns:a16="http://schemas.microsoft.com/office/drawing/2014/main" id="{4149B4DD-782E-4B58-A5D4-58025A9A3D07}"/>
              </a:ext>
            </a:extLst>
          </p:cNvPr>
          <p:cNvSpPr txBox="1">
            <a:spLocks noChangeArrowheads="1"/>
          </p:cNvSpPr>
          <p:nvPr/>
        </p:nvSpPr>
        <p:spPr bwMode="auto">
          <a:xfrm>
            <a:off x="251520" y="1146274"/>
            <a:ext cx="8712968" cy="128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由于云计算行业内</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没有建立工业标准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，因此，公有云存在不同程度的私有化。当云用户定制的解决方案要依赖于这些私有环境时，在云提供者之间进行迁移就成为了挑战。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D2CF7C18-1AFA-4147-81A6-4BB9EF153C2F}"/>
              </a:ext>
            </a:extLst>
          </p:cNvPr>
          <p:cNvPicPr>
            <a:picLocks noChangeAspect="1"/>
          </p:cNvPicPr>
          <p:nvPr/>
        </p:nvPicPr>
        <p:blipFill>
          <a:blip r:embed="rId3"/>
          <a:stretch>
            <a:fillRect/>
          </a:stretch>
        </p:blipFill>
        <p:spPr>
          <a:xfrm>
            <a:off x="1619672" y="2409924"/>
            <a:ext cx="5323617" cy="4076027"/>
          </a:xfrm>
          <a:prstGeom prst="rect">
            <a:avLst/>
          </a:prstGeom>
        </p:spPr>
      </p:pic>
    </p:spTree>
    <p:extLst>
      <p:ext uri="{BB962C8B-B14F-4D97-AF65-F5344CB8AC3E}">
        <p14:creationId xmlns:p14="http://schemas.microsoft.com/office/powerpoint/2010/main" val="31128092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8" name="文本框 7">
            <a:extLst>
              <a:ext uri="{FF2B5EF4-FFF2-40B4-BE49-F238E27FC236}">
                <a16:creationId xmlns:a16="http://schemas.microsoft.com/office/drawing/2014/main" id="{85B596F6-8D3C-4E4F-90C9-AF0A41AC30D0}"/>
              </a:ext>
            </a:extLst>
          </p:cNvPr>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1.4.4 </a:t>
            </a:r>
            <a:r>
              <a:rPr lang="zh-CN" altLang="en-US" sz="3200" dirty="0">
                <a:solidFill>
                  <a:srgbClr val="0000FF"/>
                </a:solidFill>
                <a:latin typeface="微软雅黑" panose="020B0503020204020204" pitchFamily="34" charset="-122"/>
                <a:ea typeface="微软雅黑" panose="020B0503020204020204" pitchFamily="34" charset="-122"/>
              </a:rPr>
              <a:t>多地区法规遵循和法律问题</a:t>
            </a:r>
          </a:p>
        </p:txBody>
      </p:sp>
      <p:sp>
        <p:nvSpPr>
          <p:cNvPr id="11" name="TextBox 8">
            <a:extLst>
              <a:ext uri="{FF2B5EF4-FFF2-40B4-BE49-F238E27FC236}">
                <a16:creationId xmlns:a16="http://schemas.microsoft.com/office/drawing/2014/main" id="{2F717AB5-05ED-4527-90C2-C687241C9B81}"/>
              </a:ext>
            </a:extLst>
          </p:cNvPr>
          <p:cNvSpPr txBox="1">
            <a:spLocks noChangeArrowheads="1"/>
          </p:cNvSpPr>
          <p:nvPr/>
        </p:nvSpPr>
        <p:spPr bwMode="auto">
          <a:xfrm>
            <a:off x="251520" y="1563981"/>
            <a:ext cx="8712968" cy="259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第三方云提供者常常在可负担的或是方便的地理位置建立数据中心，云用户往往意识不到</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，但对某些组织来说，这可能造成严重的法律问题。比如英国法律规定，英国公民的个人数据只能留在英国境内。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另一个潜在的问题涉及</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数据的获得和公开</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。有些国家的法律规定，某些类型的数据必须向某些政府机构或者数据主体公开。比如美国的爱国者法案，使得位于美国的欧洲云用户数据，比位于欧盟国家的数据更容易被政府机构访问到。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957182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a:extLst>
              <a:ext uri="{FF2B5EF4-FFF2-40B4-BE49-F238E27FC236}">
                <a16:creationId xmlns:a16="http://schemas.microsoft.com/office/drawing/2014/main" id="{4149B4DD-782E-4B58-A5D4-58025A9A3D07}"/>
              </a:ext>
            </a:extLst>
          </p:cNvPr>
          <p:cNvSpPr txBox="1">
            <a:spLocks noChangeArrowheads="1"/>
          </p:cNvSpPr>
          <p:nvPr/>
        </p:nvSpPr>
        <p:spPr bwMode="auto">
          <a:xfrm>
            <a:off x="251520" y="1146274"/>
            <a:ext cx="8712968" cy="299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云环境会引入不同的安全挑战，其中的一些与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信任边界重叠</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有关，这些重叠是由于多个云用户共享一个云提供者的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资源造成的。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根据云提供者在其平台上提供的控制，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云用户的运营控制受限于云环境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云的私有特征可能会抑制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资源的移植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当数据和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资源被第三方云提供者处理时，其地理位置可能会在云用户控制之外，这可能会引起各种</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法律和法规问题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543830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9.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0.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15145</TotalTime>
  <Words>4057</Words>
  <Application>Microsoft Office PowerPoint</Application>
  <PresentationFormat>全屏显示(4:3)</PresentationFormat>
  <Paragraphs>473</Paragraphs>
  <Slides>54</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等线</vt:lpstr>
      <vt:lpstr>等线 Light</vt:lpstr>
      <vt:lpstr>微软雅黑</vt:lpstr>
      <vt:lpstr>微软雅黑</vt:lpstr>
      <vt:lpstr>Arial</vt:lpstr>
      <vt:lpstr>Calibri</vt:lpstr>
      <vt:lpstr>Times New Roman</vt:lpstr>
      <vt:lpstr>Wingdings</vt:lpstr>
      <vt:lpstr>自定义设计方案</vt:lpstr>
      <vt:lpstr>第一章 云计算概述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基本概念与模型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政良 施</cp:lastModifiedBy>
  <cp:revision>2476</cp:revision>
  <dcterms:created xsi:type="dcterms:W3CDTF">2013-05-22T02:15:00Z</dcterms:created>
  <dcterms:modified xsi:type="dcterms:W3CDTF">2022-03-13T09:10:04Z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